
<file path=[Content_Types].xml><?xml version="1.0" encoding="utf-8"?>
<Types xmlns="http://schemas.openxmlformats.org/package/2006/content-types">
  <Default Extension="bin" ContentType="application/vnd.openxmlformats-officedocument.presentationml.printerSetting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3.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2.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25"/>
  </p:notesMasterIdLst>
  <p:sldIdLst>
    <p:sldId id="264" r:id="rId2"/>
    <p:sldId id="310" r:id="rId3"/>
    <p:sldId id="299" r:id="rId4"/>
    <p:sldId id="311" r:id="rId5"/>
    <p:sldId id="294" r:id="rId6"/>
    <p:sldId id="295" r:id="rId7"/>
    <p:sldId id="308" r:id="rId8"/>
    <p:sldId id="307" r:id="rId9"/>
    <p:sldId id="298" r:id="rId10"/>
    <p:sldId id="275" r:id="rId11"/>
    <p:sldId id="276" r:id="rId12"/>
    <p:sldId id="277" r:id="rId13"/>
    <p:sldId id="278" r:id="rId14"/>
    <p:sldId id="279" r:id="rId15"/>
    <p:sldId id="280" r:id="rId16"/>
    <p:sldId id="281" r:id="rId17"/>
    <p:sldId id="282" r:id="rId18"/>
    <p:sldId id="283" r:id="rId19"/>
    <p:sldId id="301" r:id="rId20"/>
    <p:sldId id="309" r:id="rId21"/>
    <p:sldId id="302" r:id="rId22"/>
    <p:sldId id="303" r:id="rId23"/>
    <p:sldId id="313"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5pPr>
    <a:lvl6pPr marL="2286000" algn="l" defTabSz="457200" rtl="0" eaLnBrk="1" latinLnBrk="0" hangingPunct="1">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6pPr>
    <a:lvl7pPr marL="2743200" algn="l" defTabSz="457200" rtl="0" eaLnBrk="1" latinLnBrk="0" hangingPunct="1">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7pPr>
    <a:lvl8pPr marL="3200400" algn="l" defTabSz="457200" rtl="0" eaLnBrk="1" latinLnBrk="0" hangingPunct="1">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8pPr>
    <a:lvl9pPr marL="3657600" algn="l" defTabSz="457200" rtl="0" eaLnBrk="1" latinLnBrk="0" hangingPunct="1">
      <a:defRPr kern="1200">
        <a:solidFill>
          <a:schemeClr val="tx1"/>
        </a:solidFill>
        <a:effectLst>
          <a:outerShdw blurRad="38100" dist="38100" dir="2700000" algn="tl">
            <a:srgbClr val="000000">
              <a:alpha val="43137"/>
            </a:srgbClr>
          </a:outerShdw>
        </a:effectLst>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100" d="100"/>
          <a:sy n="100" d="100"/>
        </p:scale>
        <p:origin x="-680" y="3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printerSettings" Target="printerSettings/printerSettings1.bin"/><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25" Type="http://schemas.openxmlformats.org/officeDocument/2006/relationships/notesMaster" Target="notesMasters/notesMaster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3.xml"/><Relationship Id="rId20" Type="http://schemas.openxmlformats.org/officeDocument/2006/relationships/slide" Target="slides/slide19.xml"/><Relationship Id="rId29" Type="http://schemas.openxmlformats.org/officeDocument/2006/relationships/theme" Target="theme/theme1.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2.xml"/><Relationship Id="rId23" Type="http://schemas.openxmlformats.org/officeDocument/2006/relationships/slide" Target="slides/slide22.xml"/><Relationship Id="rId28" Type="http://schemas.openxmlformats.org/officeDocument/2006/relationships/viewProps" Target="viewProps.xml"/><Relationship Id="rId15" Type="http://schemas.openxmlformats.org/officeDocument/2006/relationships/slide" Target="slides/slide1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14" Type="http://schemas.openxmlformats.org/officeDocument/2006/relationships/slide" Target="slides/slide13.xml"/><Relationship Id="rId4" Type="http://schemas.openxmlformats.org/officeDocument/2006/relationships/slide" Target="slides/slide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200">
                <a:effectLst/>
                <a:cs typeface="+mn-cs"/>
              </a:defRPr>
            </a:lvl1pPr>
          </a:lstStyle>
          <a:p>
            <a:pPr>
              <a:defRPr/>
            </a:pPr>
            <a:endParaRPr lang="en-US"/>
          </a:p>
        </p:txBody>
      </p:sp>
      <p:sp>
        <p:nvSpPr>
          <p:cNvPr id="849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effectLst/>
                <a:cs typeface="+mn-cs"/>
              </a:defRPr>
            </a:lvl1pPr>
          </a:lstStyle>
          <a:p>
            <a:pPr>
              <a:defRPr/>
            </a:pPr>
            <a:endParaRPr lang="en-US"/>
          </a:p>
        </p:txBody>
      </p:sp>
      <p:sp>
        <p:nvSpPr>
          <p:cNvPr id="849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49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defRPr sz="1200">
                <a:effectLst/>
                <a:cs typeface="+mn-cs"/>
              </a:defRPr>
            </a:lvl1pPr>
          </a:lstStyle>
          <a:p>
            <a:pPr>
              <a:defRPr/>
            </a:pPr>
            <a:endParaRPr lang="en-US"/>
          </a:p>
        </p:txBody>
      </p:sp>
      <p:sp>
        <p:nvSpPr>
          <p:cNvPr id="849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effectLst/>
                <a:cs typeface="+mn-cs"/>
              </a:defRPr>
            </a:lvl1pPr>
          </a:lstStyle>
          <a:p>
            <a:pPr>
              <a:defRPr/>
            </a:pPr>
            <a:fld id="{209A168F-8DD8-5E4A-8297-C8AEE58ED26C}" type="slidenum">
              <a:rPr lang="en-US"/>
              <a:pPr>
                <a:defRPr/>
              </a:pPr>
              <a:t>‹#›</a:t>
            </a:fld>
            <a:endParaRPr lang="en-US"/>
          </a:p>
        </p:txBody>
      </p:sp>
    </p:spTree>
    <p:extLst>
      <p:ext uri="{BB962C8B-B14F-4D97-AF65-F5344CB8AC3E}">
        <p14:creationId xmlns:p14="http://schemas.microsoft.com/office/powerpoint/2010/main" val="37193171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567F02C6-2CDD-924C-9CC9-AB2D16C90539}" type="slidenum">
              <a:rPr lang="en-US"/>
              <a:pPr>
                <a:defRPr/>
              </a:pPr>
              <a:t>1</a:t>
            </a:fld>
            <a:endParaRPr lang="en-US"/>
          </a:p>
        </p:txBody>
      </p:sp>
      <p:sp>
        <p:nvSpPr>
          <p:cNvPr id="93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3187"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11783E2C-331D-3042-B7BA-EE27C8D54455}" type="slidenum">
              <a:rPr lang="en-US">
                <a:solidFill>
                  <a:srgbClr val="000000"/>
                </a:solidFill>
              </a:rPr>
              <a:pPr>
                <a:defRPr/>
              </a:pPr>
              <a:t>5</a:t>
            </a:fld>
            <a:endParaRPr lang="en-US">
              <a:solidFill>
                <a:srgbClr val="000000"/>
              </a:solidFill>
            </a:endParaRPr>
          </a:p>
        </p:txBody>
      </p:sp>
      <p:sp>
        <p:nvSpPr>
          <p:cNvPr id="931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93187"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09A168F-8DD8-5E4A-8297-C8AEE58ED26C}" type="slidenum">
              <a:rPr lang="en-US" smtClean="0"/>
              <a:pPr>
                <a:defRPr/>
              </a:pPr>
              <a:t>23</a:t>
            </a:fld>
            <a:endParaRPr lang="en-US"/>
          </a:p>
        </p:txBody>
      </p:sp>
    </p:spTree>
    <p:extLst>
      <p:ext uri="{BB962C8B-B14F-4D97-AF65-F5344CB8AC3E}">
        <p14:creationId xmlns:p14="http://schemas.microsoft.com/office/powerpoint/2010/main" val="453309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a:effectLst/>
                <a:latin typeface="Times New Roman" charset="0"/>
                <a:cs typeface="+mn-cs"/>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a:effectLst/>
                  <a:latin typeface="Times New Roman" charset="0"/>
                  <a:cs typeface="+mn-cs"/>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a:effectLst/>
                  <a:latin typeface="Times New Roman" charset="0"/>
                  <a:cs typeface="+mn-cs"/>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a:effectLst/>
                  <a:latin typeface="Times New Roman" charset="0"/>
                  <a:cs typeface="+mn-cs"/>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sp>
        <p:nvSpPr>
          <p:cNvPr id="41995" name="Rectangle 11"/>
          <p:cNvSpPr>
            <a:spLocks noGrp="1" noChangeArrowheads="1"/>
          </p:cNvSpPr>
          <p:nvPr>
            <p:ph type="ctrTitle"/>
          </p:nvPr>
        </p:nvSpPr>
        <p:spPr>
          <a:xfrm>
            <a:off x="2057400" y="1143000"/>
            <a:ext cx="6629400" cy="2209800"/>
          </a:xfrm>
        </p:spPr>
        <p:txBody>
          <a:bodyPr/>
          <a:lstStyle>
            <a:lvl1pPr>
              <a:defRPr sz="4800"/>
            </a:lvl1pPr>
          </a:lstStyle>
          <a:p>
            <a:pPr lvl="0"/>
            <a:r>
              <a:rPr lang="en-US" noProof="0" smtClean="0"/>
              <a:t>Click to edit Master title style</a:t>
            </a:r>
          </a:p>
        </p:txBody>
      </p:sp>
      <p:sp>
        <p:nvSpPr>
          <p:cNvPr id="4199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charset="0"/>
              <a:buNone/>
              <a:defRPr/>
            </a:lvl1pPr>
          </a:lstStyle>
          <a:p>
            <a:pPr lvl="0"/>
            <a:r>
              <a:rPr lang="en-US" noProof="0" smtClean="0"/>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5008C416-FD17-EE4E-A2C8-FC99D8222D2C}" type="slidenum">
              <a:rPr lang="en-US"/>
              <a:pPr>
                <a:defRPr/>
              </a:pPr>
              <a:t>‹#›</a:t>
            </a:fld>
            <a:endParaRPr lang="en-US"/>
          </a:p>
        </p:txBody>
      </p:sp>
    </p:spTree>
    <p:extLst>
      <p:ext uri="{BB962C8B-B14F-4D97-AF65-F5344CB8AC3E}">
        <p14:creationId xmlns:p14="http://schemas.microsoft.com/office/powerpoint/2010/main" val="3458938356"/>
      </p:ext>
    </p:extLst>
  </p:cSld>
  <p:clrMapOvr>
    <a:masterClrMapping/>
  </p:clrMapOvr>
  <p:transition xmlns:p14="http://schemas.microsoft.com/office/powerpoint/2010/mai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80C9E93-769B-D54E-8732-F6A92C554EBD}" type="slidenum">
              <a:rPr lang="en-US"/>
              <a:pPr>
                <a:defRPr/>
              </a:pPr>
              <a:t>‹#›</a:t>
            </a:fld>
            <a:endParaRPr lang="en-US"/>
          </a:p>
        </p:txBody>
      </p:sp>
    </p:spTree>
    <p:extLst>
      <p:ext uri="{BB962C8B-B14F-4D97-AF65-F5344CB8AC3E}">
        <p14:creationId xmlns:p14="http://schemas.microsoft.com/office/powerpoint/2010/main" val="2769798307"/>
      </p:ext>
    </p:extLst>
  </p:cSld>
  <p:clrMapOvr>
    <a:masterClrMapping/>
  </p:clrMapOvr>
  <p:transition xmlns:p14="http://schemas.microsoft.com/office/powerpoint/2010/mai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1DE80F4-383E-F542-8842-B43F3C6B04C8}" type="slidenum">
              <a:rPr lang="en-US"/>
              <a:pPr>
                <a:defRPr/>
              </a:pPr>
              <a:t>‹#›</a:t>
            </a:fld>
            <a:endParaRPr lang="en-US"/>
          </a:p>
        </p:txBody>
      </p:sp>
    </p:spTree>
    <p:extLst>
      <p:ext uri="{BB962C8B-B14F-4D97-AF65-F5344CB8AC3E}">
        <p14:creationId xmlns:p14="http://schemas.microsoft.com/office/powerpoint/2010/main" val="1365533862"/>
      </p:ext>
    </p:extLst>
  </p:cSld>
  <p:clrMapOvr>
    <a:masterClrMapping/>
  </p:clrMapOvr>
  <p:transition xmlns:p14="http://schemas.microsoft.com/office/powerpoint/2010/main">
    <p:split orient="vert"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277813"/>
            <a:ext cx="77724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0BD8E02C-76A3-CF4A-879C-BB59FA7576EB}" type="slidenum">
              <a:rPr lang="en-US"/>
              <a:pPr>
                <a:defRPr/>
              </a:pPr>
              <a:t>‹#›</a:t>
            </a:fld>
            <a:endParaRPr lang="en-US"/>
          </a:p>
        </p:txBody>
      </p:sp>
    </p:spTree>
    <p:extLst>
      <p:ext uri="{BB962C8B-B14F-4D97-AF65-F5344CB8AC3E}">
        <p14:creationId xmlns:p14="http://schemas.microsoft.com/office/powerpoint/2010/main" val="558991702"/>
      </p:ext>
    </p:extLst>
  </p:cSld>
  <p:clrMapOvr>
    <a:masterClrMapping/>
  </p:clrMapOvr>
  <p:transition xmlns:p14="http://schemas.microsoft.com/office/powerpoint/2010/mai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081F7DEA-F8F2-4E47-A2FF-2B2D90A0D7E0}" type="slidenum">
              <a:rPr lang="en-US"/>
              <a:pPr>
                <a:defRPr/>
              </a:pPr>
              <a:t>‹#›</a:t>
            </a:fld>
            <a:endParaRPr lang="en-US"/>
          </a:p>
        </p:txBody>
      </p:sp>
    </p:spTree>
    <p:extLst>
      <p:ext uri="{BB962C8B-B14F-4D97-AF65-F5344CB8AC3E}">
        <p14:creationId xmlns:p14="http://schemas.microsoft.com/office/powerpoint/2010/main" val="2463516288"/>
      </p:ext>
    </p:extLst>
  </p:cSld>
  <p:clrMapOvr>
    <a:masterClrMapping/>
  </p:clrMapOvr>
  <p:transition xmlns:p14="http://schemas.microsoft.com/office/powerpoint/2010/mai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D1D25DCB-5D12-4F46-840A-8FA4FAA3CCD0}" type="slidenum">
              <a:rPr lang="en-US"/>
              <a:pPr>
                <a:defRPr/>
              </a:pPr>
              <a:t>‹#›</a:t>
            </a:fld>
            <a:endParaRPr lang="en-US"/>
          </a:p>
        </p:txBody>
      </p:sp>
    </p:spTree>
    <p:extLst>
      <p:ext uri="{BB962C8B-B14F-4D97-AF65-F5344CB8AC3E}">
        <p14:creationId xmlns:p14="http://schemas.microsoft.com/office/powerpoint/2010/main" val="2401079265"/>
      </p:ext>
    </p:extLst>
  </p:cSld>
  <p:clrMapOvr>
    <a:masterClrMapping/>
  </p:clrMapOvr>
  <p:transition xmlns:p14="http://schemas.microsoft.com/office/powerpoint/2010/mai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F9AA008-3E10-704F-8FFC-AB3F89369F48}" type="slidenum">
              <a:rPr lang="en-US"/>
              <a:pPr>
                <a:defRPr/>
              </a:pPr>
              <a:t>‹#›</a:t>
            </a:fld>
            <a:endParaRPr lang="en-US"/>
          </a:p>
        </p:txBody>
      </p:sp>
    </p:spTree>
    <p:extLst>
      <p:ext uri="{BB962C8B-B14F-4D97-AF65-F5344CB8AC3E}">
        <p14:creationId xmlns:p14="http://schemas.microsoft.com/office/powerpoint/2010/main" val="111718484"/>
      </p:ext>
    </p:extLst>
  </p:cSld>
  <p:clrMapOvr>
    <a:masterClrMapping/>
  </p:clrMapOvr>
  <p:transition xmlns:p14="http://schemas.microsoft.com/office/powerpoint/2010/mai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4B5F30D0-8731-F240-9402-D93ACECDAA68}" type="slidenum">
              <a:rPr lang="en-US"/>
              <a:pPr>
                <a:defRPr/>
              </a:pPr>
              <a:t>‹#›</a:t>
            </a:fld>
            <a:endParaRPr lang="en-US"/>
          </a:p>
        </p:txBody>
      </p:sp>
    </p:spTree>
    <p:extLst>
      <p:ext uri="{BB962C8B-B14F-4D97-AF65-F5344CB8AC3E}">
        <p14:creationId xmlns:p14="http://schemas.microsoft.com/office/powerpoint/2010/main" val="1046536270"/>
      </p:ext>
    </p:extLst>
  </p:cSld>
  <p:clrMapOvr>
    <a:masterClrMapping/>
  </p:clrMapOvr>
  <p:transition xmlns:p14="http://schemas.microsoft.com/office/powerpoint/2010/mai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15E3479B-7DE6-1A43-B4C1-4F8FE9A55C25}" type="slidenum">
              <a:rPr lang="en-US"/>
              <a:pPr>
                <a:defRPr/>
              </a:pPr>
              <a:t>‹#›</a:t>
            </a:fld>
            <a:endParaRPr lang="en-US"/>
          </a:p>
        </p:txBody>
      </p:sp>
    </p:spTree>
    <p:extLst>
      <p:ext uri="{BB962C8B-B14F-4D97-AF65-F5344CB8AC3E}">
        <p14:creationId xmlns:p14="http://schemas.microsoft.com/office/powerpoint/2010/main" val="2295018913"/>
      </p:ext>
    </p:extLst>
  </p:cSld>
  <p:clrMapOvr>
    <a:masterClrMapping/>
  </p:clrMapOvr>
  <p:transition xmlns:p14="http://schemas.microsoft.com/office/powerpoint/2010/mai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9054DE54-FB11-634A-8652-7D5374AF3275}" type="slidenum">
              <a:rPr lang="en-US"/>
              <a:pPr>
                <a:defRPr/>
              </a:pPr>
              <a:t>‹#›</a:t>
            </a:fld>
            <a:endParaRPr lang="en-US"/>
          </a:p>
        </p:txBody>
      </p:sp>
    </p:spTree>
    <p:extLst>
      <p:ext uri="{BB962C8B-B14F-4D97-AF65-F5344CB8AC3E}">
        <p14:creationId xmlns:p14="http://schemas.microsoft.com/office/powerpoint/2010/main" val="2613192626"/>
      </p:ext>
    </p:extLst>
  </p:cSld>
  <p:clrMapOvr>
    <a:masterClrMapping/>
  </p:clrMapOvr>
  <p:transition xmlns:p14="http://schemas.microsoft.com/office/powerpoint/2010/mai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455CF79-7551-4544-BA9B-FCCD95C682E5}" type="slidenum">
              <a:rPr lang="en-US"/>
              <a:pPr>
                <a:defRPr/>
              </a:pPr>
              <a:t>‹#›</a:t>
            </a:fld>
            <a:endParaRPr lang="en-US"/>
          </a:p>
        </p:txBody>
      </p:sp>
    </p:spTree>
    <p:extLst>
      <p:ext uri="{BB962C8B-B14F-4D97-AF65-F5344CB8AC3E}">
        <p14:creationId xmlns:p14="http://schemas.microsoft.com/office/powerpoint/2010/main" val="3183758631"/>
      </p:ext>
    </p:extLst>
  </p:cSld>
  <p:clrMapOvr>
    <a:masterClrMapping/>
  </p:clrMapOvr>
  <p:transition xmlns:p14="http://schemas.microsoft.com/office/powerpoint/2010/mai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94BE81C8-FA65-734C-8807-CF4E0C1B07A1}" type="slidenum">
              <a:rPr lang="en-US"/>
              <a:pPr>
                <a:defRPr/>
              </a:pPr>
              <a:t>‹#›</a:t>
            </a:fld>
            <a:endParaRPr lang="en-US"/>
          </a:p>
        </p:txBody>
      </p:sp>
    </p:spTree>
    <p:extLst>
      <p:ext uri="{BB962C8B-B14F-4D97-AF65-F5344CB8AC3E}">
        <p14:creationId xmlns:p14="http://schemas.microsoft.com/office/powerpoint/2010/main" val="4133371641"/>
      </p:ext>
    </p:extLst>
  </p:cSld>
  <p:clrMapOvr>
    <a:masterClrMapping/>
  </p:clrMapOvr>
  <p:transition xmlns:p14="http://schemas.microsoft.com/office/powerpoint/2010/main">
    <p:split orient="vert" dir="in"/>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4096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a:effectLst/>
                <a:latin typeface="Times New Roman" charset="0"/>
                <a:cs typeface="+mn-cs"/>
              </a:endParaRPr>
            </a:p>
          </p:txBody>
        </p:sp>
        <p:grpSp>
          <p:nvGrpSpPr>
            <p:cNvPr id="1034" name="Group 4"/>
            <p:cNvGrpSpPr>
              <a:grpSpLocks/>
            </p:cNvGrpSpPr>
            <p:nvPr/>
          </p:nvGrpSpPr>
          <p:grpSpPr bwMode="auto">
            <a:xfrm>
              <a:off x="240" y="893"/>
              <a:ext cx="5232" cy="115"/>
              <a:chOff x="240" y="893"/>
              <a:chExt cx="5232" cy="115"/>
            </a:xfrm>
          </p:grpSpPr>
          <p:sp>
            <p:nvSpPr>
              <p:cNvPr id="4096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en-US" sz="2400">
                  <a:effectLst/>
                  <a:latin typeface="Times New Roman" charset="0"/>
                  <a:cs typeface="+mn-cs"/>
                </a:endParaRPr>
              </a:p>
            </p:txBody>
          </p:sp>
          <p:sp>
            <p:nvSpPr>
              <p:cNvPr id="4096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grpSp>
      </p:grpSp>
      <p:sp>
        <p:nvSpPr>
          <p:cNvPr id="40967"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0968"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0969"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a:effectLst/>
                <a:cs typeface="+mn-cs"/>
              </a:defRPr>
            </a:lvl1pPr>
          </a:lstStyle>
          <a:p>
            <a:pPr>
              <a:defRPr/>
            </a:pPr>
            <a:endParaRPr lang="en-US"/>
          </a:p>
        </p:txBody>
      </p:sp>
      <p:sp>
        <p:nvSpPr>
          <p:cNvPr id="40970"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000">
                <a:effectLst/>
                <a:cs typeface="+mn-cs"/>
              </a:defRPr>
            </a:lvl1pPr>
          </a:lstStyle>
          <a:p>
            <a:pPr>
              <a:defRPr/>
            </a:pPr>
            <a:endParaRPr lang="en-US"/>
          </a:p>
        </p:txBody>
      </p:sp>
      <p:sp>
        <p:nvSpPr>
          <p:cNvPr id="40971"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a:effectLst/>
                <a:cs typeface="+mn-cs"/>
              </a:defRPr>
            </a:lvl1pPr>
          </a:lstStyle>
          <a:p>
            <a:pPr>
              <a:defRPr/>
            </a:pPr>
            <a:fld id="{56C517EE-49FD-4144-A068-AD81762D4F50}" type="slidenum">
              <a:rPr lang="en-US"/>
              <a:pPr>
                <a:defRPr/>
              </a:pPr>
              <a:t>‹#›</a:t>
            </a:fld>
            <a:endParaRPr lang="en-US"/>
          </a:p>
        </p:txBody>
      </p:sp>
      <p:sp>
        <p:nvSpPr>
          <p:cNvPr id="4097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35"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Lst>
  <p:transition xmlns:p14="http://schemas.microsoft.com/office/powerpoint/2010/main">
    <p:split orient="vert" dir="in"/>
  </p:transition>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ＭＳ Ｐゴシック" charset="0"/>
        </a:defRPr>
      </a:lvl1pPr>
      <a:lvl2pPr algn="l" rtl="0" eaLnBrk="0" fontAlgn="base" hangingPunct="0">
        <a:spcBef>
          <a:spcPct val="0"/>
        </a:spcBef>
        <a:spcAft>
          <a:spcPct val="0"/>
        </a:spcAft>
        <a:defRPr sz="4200">
          <a:solidFill>
            <a:schemeClr val="tx2"/>
          </a:solidFill>
          <a:latin typeface="Times New Roman" charset="0"/>
          <a:ea typeface="ＭＳ Ｐゴシック" charset="0"/>
          <a:cs typeface="ＭＳ Ｐゴシック" charset="0"/>
        </a:defRPr>
      </a:lvl2pPr>
      <a:lvl3pPr algn="l" rtl="0" eaLnBrk="0" fontAlgn="base" hangingPunct="0">
        <a:spcBef>
          <a:spcPct val="0"/>
        </a:spcBef>
        <a:spcAft>
          <a:spcPct val="0"/>
        </a:spcAft>
        <a:defRPr sz="4200">
          <a:solidFill>
            <a:schemeClr val="tx2"/>
          </a:solidFill>
          <a:latin typeface="Times New Roman" charset="0"/>
          <a:ea typeface="ＭＳ Ｐゴシック" charset="0"/>
          <a:cs typeface="ＭＳ Ｐゴシック" charset="0"/>
        </a:defRPr>
      </a:lvl3pPr>
      <a:lvl4pPr algn="l" rtl="0" eaLnBrk="0" fontAlgn="base" hangingPunct="0">
        <a:spcBef>
          <a:spcPct val="0"/>
        </a:spcBef>
        <a:spcAft>
          <a:spcPct val="0"/>
        </a:spcAft>
        <a:defRPr sz="4200">
          <a:solidFill>
            <a:schemeClr val="tx2"/>
          </a:solidFill>
          <a:latin typeface="Times New Roman" charset="0"/>
          <a:ea typeface="ＭＳ Ｐゴシック" charset="0"/>
          <a:cs typeface="ＭＳ Ｐゴシック" charset="0"/>
        </a:defRPr>
      </a:lvl4pPr>
      <a:lvl5pPr algn="l" rtl="0" eaLnBrk="0" fontAlgn="base" hangingPunct="0">
        <a:spcBef>
          <a:spcPct val="0"/>
        </a:spcBef>
        <a:spcAft>
          <a:spcPct val="0"/>
        </a:spcAft>
        <a:defRPr sz="4200">
          <a:solidFill>
            <a:schemeClr val="tx2"/>
          </a:solidFill>
          <a:latin typeface="Times New Roman" charset="0"/>
          <a:ea typeface="ＭＳ Ｐゴシック" charset="0"/>
          <a:cs typeface="ＭＳ Ｐゴシック" charset="0"/>
        </a:defRPr>
      </a:lvl5pPr>
      <a:lvl6pPr marL="457200" algn="l" rtl="0" fontAlgn="base">
        <a:spcBef>
          <a:spcPct val="0"/>
        </a:spcBef>
        <a:spcAft>
          <a:spcPct val="0"/>
        </a:spcAft>
        <a:defRPr sz="4200">
          <a:solidFill>
            <a:schemeClr val="tx2"/>
          </a:solidFill>
          <a:latin typeface="Times New Roman" charset="0"/>
          <a:ea typeface="ＭＳ Ｐゴシック" charset="0"/>
        </a:defRPr>
      </a:lvl6pPr>
      <a:lvl7pPr marL="914400" algn="l" rtl="0" fontAlgn="base">
        <a:spcBef>
          <a:spcPct val="0"/>
        </a:spcBef>
        <a:spcAft>
          <a:spcPct val="0"/>
        </a:spcAft>
        <a:defRPr sz="4200">
          <a:solidFill>
            <a:schemeClr val="tx2"/>
          </a:solidFill>
          <a:latin typeface="Times New Roman" charset="0"/>
          <a:ea typeface="ＭＳ Ｐゴシック" charset="0"/>
        </a:defRPr>
      </a:lvl7pPr>
      <a:lvl8pPr marL="1371600" algn="l" rtl="0" fontAlgn="base">
        <a:spcBef>
          <a:spcPct val="0"/>
        </a:spcBef>
        <a:spcAft>
          <a:spcPct val="0"/>
        </a:spcAft>
        <a:defRPr sz="4200">
          <a:solidFill>
            <a:schemeClr val="tx2"/>
          </a:solidFill>
          <a:latin typeface="Times New Roman" charset="0"/>
          <a:ea typeface="ＭＳ Ｐゴシック" charset="0"/>
        </a:defRPr>
      </a:lvl8pPr>
      <a:lvl9pPr marL="1828800" algn="l" rtl="0" fontAlgn="base">
        <a:spcBef>
          <a:spcPct val="0"/>
        </a:spcBef>
        <a:spcAft>
          <a:spcPct val="0"/>
        </a:spcAft>
        <a:defRPr sz="4200">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lr>
          <a:schemeClr val="folHlink"/>
        </a:buClr>
        <a:buSzPct val="90000"/>
        <a:buFont typeface="Wingdings" charset="0"/>
        <a:buChar char="n"/>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accent1"/>
        </a:buClr>
        <a:buSzPct val="75000"/>
        <a:buFont typeface="Wingdings" charset="0"/>
        <a:buChar char="n"/>
        <a:defRPr sz="2600">
          <a:solidFill>
            <a:schemeClr val="tx1"/>
          </a:solidFill>
          <a:latin typeface="+mn-lt"/>
          <a:ea typeface="+mn-ea"/>
        </a:defRPr>
      </a:lvl2pPr>
      <a:lvl3pPr marL="1143000" indent="-228600" algn="l" rtl="0" eaLnBrk="0" fontAlgn="base" hangingPunct="0">
        <a:spcBef>
          <a:spcPct val="20000"/>
        </a:spcBef>
        <a:spcAft>
          <a:spcPct val="0"/>
        </a:spcAft>
        <a:buClr>
          <a:schemeClr val="folHlink"/>
        </a:buClr>
        <a:buSzPct val="55000"/>
        <a:buFont typeface="Wingdings" charset="0"/>
        <a:buChar char="n"/>
        <a:defRPr sz="2300">
          <a:solidFill>
            <a:schemeClr val="tx1"/>
          </a:solidFill>
          <a:latin typeface="+mn-lt"/>
          <a:ea typeface="+mn-ea"/>
        </a:defRPr>
      </a:lvl3pPr>
      <a:lvl4pPr marL="1600200" indent="-228600" algn="l" rtl="0" eaLnBrk="0" fontAlgn="base" hangingPunct="0">
        <a:spcBef>
          <a:spcPct val="20000"/>
        </a:spcBef>
        <a:spcAft>
          <a:spcPct val="0"/>
        </a:spcAft>
        <a:buClr>
          <a:schemeClr val="accent1"/>
        </a:buClr>
        <a:buFont typeface="Wingdings" charset="0"/>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accent1"/>
        </a:buClr>
        <a:buFont typeface="Wingdings" charset="0"/>
        <a:buChar char="§"/>
        <a:defRPr sz="2000">
          <a:solidFill>
            <a:schemeClr val="tx1"/>
          </a:solidFill>
          <a:latin typeface="+mn-lt"/>
          <a:ea typeface="+mn-ea"/>
        </a:defRPr>
      </a:lvl5pPr>
      <a:lvl6pPr marL="25146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6pPr>
      <a:lvl7pPr marL="29718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7pPr>
      <a:lvl8pPr marL="34290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8pPr>
      <a:lvl9pPr marL="3886200" indent="-228600" algn="l" rtl="0" fontAlgn="base">
        <a:spcBef>
          <a:spcPct val="20000"/>
        </a:spcBef>
        <a:spcAft>
          <a:spcPct val="0"/>
        </a:spcAft>
        <a:buClr>
          <a:schemeClr val="accent1"/>
        </a:buClr>
        <a:buFont typeface="Wingdings" charset="0"/>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irisinghsahibcorp-public.sharepoint.com/articles-policies-and-bylaw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ctrTitle"/>
          </p:nvPr>
        </p:nvSpPr>
        <p:spPr/>
        <p:txBody>
          <a:bodyPr/>
          <a:lstStyle/>
          <a:p>
            <a:pPr eaLnBrk="1" hangingPunct="1">
              <a:defRPr/>
            </a:pPr>
            <a:r>
              <a:rPr lang="en-US" sz="4000" dirty="0" smtClean="0">
                <a:cs typeface="+mj-cs"/>
              </a:rPr>
              <a:t>Siri Singh Sahib Corporation</a:t>
            </a:r>
            <a:r>
              <a:rPr lang="en-US" dirty="0" smtClean="0">
                <a:cs typeface="+mj-cs"/>
              </a:rPr>
              <a:t>	</a:t>
            </a:r>
          </a:p>
        </p:txBody>
      </p:sp>
      <p:sp>
        <p:nvSpPr>
          <p:cNvPr id="60421" name="Rectangle 5"/>
          <p:cNvSpPr>
            <a:spLocks noGrp="1" noChangeArrowheads="1"/>
          </p:cNvSpPr>
          <p:nvPr>
            <p:ph type="subTitle" idx="1"/>
          </p:nvPr>
        </p:nvSpPr>
        <p:spPr/>
        <p:txBody>
          <a:bodyPr/>
          <a:lstStyle/>
          <a:p>
            <a:pPr eaLnBrk="1" hangingPunct="1">
              <a:defRPr/>
            </a:pPr>
            <a:r>
              <a:rPr lang="en-US" dirty="0" smtClean="0">
                <a:latin typeface="Times New Roman" charset="0"/>
                <a:cs typeface="+mn-cs"/>
              </a:rPr>
              <a:t>Executive Director’s Report</a:t>
            </a:r>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Qualifications for Board Membership (from bylaws)</a:t>
            </a:r>
            <a:endParaRPr lang="en-US" dirty="0"/>
          </a:p>
        </p:txBody>
      </p:sp>
      <p:sp>
        <p:nvSpPr>
          <p:cNvPr id="3" name="Content Placeholder 2"/>
          <p:cNvSpPr>
            <a:spLocks noGrp="1"/>
          </p:cNvSpPr>
          <p:nvPr>
            <p:ph idx="1"/>
          </p:nvPr>
        </p:nvSpPr>
        <p:spPr/>
        <p:txBody>
          <a:bodyPr/>
          <a:lstStyle/>
          <a:p>
            <a:pPr>
              <a:defRPr/>
            </a:pPr>
            <a:r>
              <a:rPr lang="en-US" sz="2400" dirty="0" smtClean="0"/>
              <a:t>Section </a:t>
            </a:r>
            <a:r>
              <a:rPr lang="en-US" sz="2400" dirty="0"/>
              <a:t>2.6 Qualifications for board membership</a:t>
            </a:r>
          </a:p>
          <a:p>
            <a:pPr>
              <a:defRPr/>
            </a:pPr>
            <a:r>
              <a:rPr lang="en-US" sz="2400" dirty="0"/>
              <a:t>To be eligible to serve as an Elected Trustee an individual must:</a:t>
            </a:r>
          </a:p>
          <a:p>
            <a:r>
              <a:rPr lang="en-US" sz="2400" dirty="0"/>
              <a:t>(a) </a:t>
            </a:r>
            <a:r>
              <a:rPr lang="en-US" sz="2400" dirty="0" smtClean="0"/>
              <a:t>be </a:t>
            </a:r>
            <a:r>
              <a:rPr lang="en-US" sz="2400" dirty="0"/>
              <a:t>ordained as a minister of Sikh Dharma International at least two (2) full years immediately preceding his or her nomination and be currently in good standing; </a:t>
            </a:r>
          </a:p>
          <a:p>
            <a:pPr>
              <a:defRPr/>
            </a:pPr>
            <a:r>
              <a:rPr lang="en-US" sz="2400" dirty="0" smtClean="0"/>
              <a:t>(</a:t>
            </a:r>
            <a:r>
              <a:rPr lang="en-US" sz="2400" dirty="0"/>
              <a:t>b) be a regular donor to one or more of the nonprofit Constituent Corporations (as defined in Section 1.4) and has been for at least two (2) calendar years immediately preceding his or her </a:t>
            </a:r>
            <a:r>
              <a:rPr lang="en-US" sz="2400" dirty="0" smtClean="0"/>
              <a:t>nomination</a:t>
            </a:r>
            <a:endParaRPr lang="en-US" sz="2400"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Qualifications for Board Membership </a:t>
            </a:r>
            <a:r>
              <a:rPr lang="en-US" dirty="0" smtClean="0"/>
              <a:t>(from bylaws)</a:t>
            </a:r>
            <a:endParaRPr lang="en-US" dirty="0"/>
          </a:p>
        </p:txBody>
      </p:sp>
      <p:sp>
        <p:nvSpPr>
          <p:cNvPr id="3" name="Content Placeholder 2"/>
          <p:cNvSpPr>
            <a:spLocks noGrp="1"/>
          </p:cNvSpPr>
          <p:nvPr>
            <p:ph idx="1"/>
          </p:nvPr>
        </p:nvSpPr>
        <p:spPr/>
        <p:txBody>
          <a:bodyPr/>
          <a:lstStyle/>
          <a:p>
            <a:pPr>
              <a:defRPr/>
            </a:pPr>
            <a:r>
              <a:rPr lang="en-US" sz="2400" dirty="0" smtClean="0"/>
              <a:t>(c) be of good character; have never been convicted of or admitted to any felony offense or a misdemeanor involving moral turpitude; not represent any threat to the security of the United States or have any foreign interests or status that conflict with the interests of the United States or with any element of the Sikh Dharma/3HO Community and businesses; agree to provide information for a confidential background check; and</a:t>
            </a:r>
          </a:p>
          <a:p>
            <a:pPr>
              <a:defRPr/>
            </a:pPr>
            <a:r>
              <a:rPr lang="en-US" sz="2400" dirty="0" smtClean="0"/>
              <a:t>(d) not concurrently serve as a voting member of the Board of Directors of any non-profit Constituent Corporation identified on Exhibit A to these Bylaws. In order to comply with this:</a:t>
            </a:r>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t>Qualifications for Board Membership </a:t>
            </a:r>
            <a:r>
              <a:rPr lang="en-US" dirty="0" smtClean="0"/>
              <a:t>(from bylaws)</a:t>
            </a:r>
            <a:endParaRPr lang="en-US" dirty="0"/>
          </a:p>
        </p:txBody>
      </p:sp>
      <p:sp>
        <p:nvSpPr>
          <p:cNvPr id="3" name="Content Placeholder 2"/>
          <p:cNvSpPr>
            <a:spLocks noGrp="1"/>
          </p:cNvSpPr>
          <p:nvPr>
            <p:ph idx="1"/>
          </p:nvPr>
        </p:nvSpPr>
        <p:spPr>
          <a:xfrm>
            <a:off x="914400" y="1420813"/>
            <a:ext cx="7772400" cy="4710112"/>
          </a:xfrm>
        </p:spPr>
        <p:txBody>
          <a:bodyPr/>
          <a:lstStyle/>
          <a:p>
            <a:pPr>
              <a:defRPr/>
            </a:pPr>
            <a:r>
              <a:rPr lang="en-US" sz="2300" dirty="0" smtClean="0"/>
              <a:t>(</a:t>
            </a:r>
            <a:r>
              <a:rPr lang="en-US" sz="2300" dirty="0" err="1" smtClean="0"/>
              <a:t>i</a:t>
            </a:r>
            <a:r>
              <a:rPr lang="en-US" sz="2300" dirty="0" smtClean="0"/>
              <a:t>) A Trustee must either resign or continue as a non-voting member of the Board of Directors of a non-profit Constituent Corporation immediately upon taking office as Trustee, </a:t>
            </a:r>
            <a:r>
              <a:rPr lang="en-US" sz="2300" i="1" dirty="0" smtClean="0"/>
              <a:t>(note California corps. do not have non-voting directors- KRI, 3HO, and SDI)</a:t>
            </a:r>
          </a:p>
          <a:p>
            <a:pPr>
              <a:defRPr/>
            </a:pPr>
            <a:r>
              <a:rPr lang="en-US" sz="2300" dirty="0" smtClean="0"/>
              <a:t>(ii) A Trustee may serve in a non-voting capacity on a maximum of two (2) nonprofit Constituent Corporation boards. </a:t>
            </a:r>
          </a:p>
          <a:p>
            <a:pPr>
              <a:defRPr/>
            </a:pPr>
            <a:r>
              <a:rPr lang="en-US" sz="2300" dirty="0" smtClean="0"/>
              <a:t>(iii)If applicable, a Trustee serving a non-profit Constituent Corporation in a non-voting capacity may be recused from SSSC votes on issues involving that subject constituent</a:t>
            </a:r>
          </a:p>
          <a:p>
            <a:pPr>
              <a:defRPr/>
            </a:pPr>
            <a:r>
              <a:rPr lang="en-US" sz="2300" dirty="0" smtClean="0"/>
              <a:t>(e) not be related by blood or marriage (including step-relations) to, or in a domestic partnership with, another Trustee.</a:t>
            </a:r>
          </a:p>
          <a:p>
            <a:pPr>
              <a:defRPr/>
            </a:pPr>
            <a:endParaRPr lang="en-US" sz="2300" dirty="0" smtClean="0"/>
          </a:p>
          <a:p>
            <a:pPr>
              <a:defRPr/>
            </a:pPr>
            <a:endParaRPr lang="en-US" dirty="0" smtClean="0"/>
          </a:p>
          <a:p>
            <a:pPr>
              <a:defRPr/>
            </a:pP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Electorate (from policy)</a:t>
            </a:r>
            <a:endParaRPr lang="en-US" dirty="0"/>
          </a:p>
        </p:txBody>
      </p:sp>
      <p:sp>
        <p:nvSpPr>
          <p:cNvPr id="3" name="Content Placeholder 2"/>
          <p:cNvSpPr>
            <a:spLocks noGrp="1"/>
          </p:cNvSpPr>
          <p:nvPr>
            <p:ph idx="1"/>
          </p:nvPr>
        </p:nvSpPr>
        <p:spPr/>
        <p:txBody>
          <a:bodyPr/>
          <a:lstStyle/>
          <a:p>
            <a:pPr>
              <a:defRPr/>
            </a:pPr>
            <a:r>
              <a:rPr lang="en-US" dirty="0" smtClean="0"/>
              <a:t>For </a:t>
            </a:r>
            <a:r>
              <a:rPr lang="en-US" dirty="0"/>
              <a:t>the 2015 election, the eligible Electorate is:</a:t>
            </a:r>
          </a:p>
          <a:p>
            <a:pPr>
              <a:defRPr/>
            </a:pPr>
            <a:r>
              <a:rPr lang="en-US" dirty="0"/>
              <a:t>1. Ministers of Sikh Dharma in good standing fourteen (14) days prior to the start of voting, and</a:t>
            </a:r>
          </a:p>
          <a:p>
            <a:pPr>
              <a:defRPr/>
            </a:pPr>
            <a:r>
              <a:rPr lang="en-US" dirty="0"/>
              <a:t>2. Voters who voted in the Initial Board Election, as listed in Exhibit A.</a:t>
            </a:r>
          </a:p>
          <a:p>
            <a:pPr>
              <a:defRPr/>
            </a:pPr>
            <a:r>
              <a:rPr lang="en-US" dirty="0"/>
              <a:t>For all subsequent elections, the eligible Electorate is only Ministers of Sikh Dharma who are in good standing ninety (90) days prior to the start of voting.</a:t>
            </a:r>
          </a:p>
          <a:p>
            <a:pPr>
              <a:defRPr/>
            </a:pP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Election Term (from bylaws)</a:t>
            </a:r>
            <a:endParaRPr lang="en-US" dirty="0"/>
          </a:p>
        </p:txBody>
      </p:sp>
      <p:sp>
        <p:nvSpPr>
          <p:cNvPr id="3" name="Content Placeholder 2"/>
          <p:cNvSpPr>
            <a:spLocks noGrp="1"/>
          </p:cNvSpPr>
          <p:nvPr>
            <p:ph idx="1"/>
          </p:nvPr>
        </p:nvSpPr>
        <p:spPr/>
        <p:txBody>
          <a:bodyPr/>
          <a:lstStyle/>
          <a:p>
            <a:pPr>
              <a:defRPr/>
            </a:pPr>
            <a:r>
              <a:rPr lang="en-US" sz="2200" dirty="0"/>
              <a:t>Section 2.4 </a:t>
            </a:r>
            <a:r>
              <a:rPr lang="en-US" sz="2200" b="1" dirty="0" smtClean="0"/>
              <a:t>Term </a:t>
            </a:r>
            <a:r>
              <a:rPr lang="en-US" sz="2200" b="1" dirty="0"/>
              <a:t>and Election.</a:t>
            </a:r>
            <a:r>
              <a:rPr lang="en-US" sz="2200" dirty="0"/>
              <a:t>  </a:t>
            </a:r>
            <a:endParaRPr lang="en-US" sz="2200" dirty="0" smtClean="0"/>
          </a:p>
          <a:p>
            <a:pPr>
              <a:defRPr/>
            </a:pPr>
            <a:r>
              <a:rPr lang="en-US" sz="2200" dirty="0" smtClean="0"/>
              <a:t>The </a:t>
            </a:r>
            <a:r>
              <a:rPr lang="en-US" sz="2200" dirty="0"/>
              <a:t>terms of Elected Trustees shall be five (5) years.  Elections shall be staggered with one-half of the Trustees elected at approximately 2.5 year intervals. The election process shall be as specified in the SSSC Board Election Policy adopted by resolution of the Board of Trustees from time to time. Each Trustee shall hold office until his/her term expires and until his/her successor has been elected and qualified unless sooner terminated pursuant to Section 2.7.  Trustees may serve consecutive terms. The vacancy created by the expiration of the term of a Trustee shall be filled as specified in Section 2.8. The term of the Initial SSSC Board shall be as specified in the SSSC Board Election Policy. </a:t>
            </a:r>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Election Term (from policy)</a:t>
            </a:r>
            <a:endParaRPr lang="en-US" dirty="0"/>
          </a:p>
        </p:txBody>
      </p:sp>
      <p:sp>
        <p:nvSpPr>
          <p:cNvPr id="3" name="Content Placeholder 2"/>
          <p:cNvSpPr>
            <a:spLocks noGrp="1"/>
          </p:cNvSpPr>
          <p:nvPr>
            <p:ph idx="1"/>
          </p:nvPr>
        </p:nvSpPr>
        <p:spPr/>
        <p:txBody>
          <a:bodyPr/>
          <a:lstStyle/>
          <a:p>
            <a:pPr>
              <a:defRPr/>
            </a:pPr>
            <a:r>
              <a:rPr lang="en-US" sz="2000" dirty="0" smtClean="0"/>
              <a:t>The term of office for seven (7) of the Initial SSSC Board Members ("Group A") shall expire on the first day of the Spring Khalsa Council meetings in 2015. The term of office for the remaining eight (8) elected Initial SSSC Board("Group B") shall expire on the first day of the Fall Khalsa Council meetings in 2017. Group A and Group B shall be designated on a volunteer basis. If either group receives fewer volunteers than necessary, the remaining Board Members for that group shall be selected at random.</a:t>
            </a:r>
          </a:p>
          <a:p>
            <a:pPr>
              <a:defRPr/>
            </a:pPr>
            <a:r>
              <a:rPr lang="en-US" sz="2000" dirty="0" smtClean="0"/>
              <a:t>Terms that begin during the Spring Khalsa Council meetings shall expire on the first day of the Spring Khalsa Council meetings approximately five (5) years later. Terms that begin during the Fall Khalsa Council meetings shall expire on the first day of the Fall Khalsa Council meetings approximately five (5) years later.</a:t>
            </a:r>
          </a:p>
          <a:p>
            <a:pPr>
              <a:defRPr/>
            </a:pPr>
            <a:endParaRPr lang="en-US" dirty="0" smtClean="0"/>
          </a:p>
          <a:p>
            <a:pPr>
              <a:defRPr/>
            </a:pP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8229600" cy="1143000"/>
          </a:xfrm>
        </p:spPr>
        <p:txBody>
          <a:bodyPr/>
          <a:lstStyle/>
          <a:p>
            <a:pPr>
              <a:defRPr/>
            </a:pPr>
            <a:r>
              <a:rPr lang="en-US" sz="3200" dirty="0" smtClean="0"/>
              <a:t>Election Schedule and Procedures (from policy)</a:t>
            </a:r>
            <a:br>
              <a:rPr lang="en-US" sz="3200" dirty="0" smtClean="0"/>
            </a:br>
            <a:endParaRPr lang="en-US" sz="3200" dirty="0"/>
          </a:p>
        </p:txBody>
      </p:sp>
      <p:sp>
        <p:nvSpPr>
          <p:cNvPr id="3" name="Content Placeholder 2"/>
          <p:cNvSpPr>
            <a:spLocks noGrp="1"/>
          </p:cNvSpPr>
          <p:nvPr>
            <p:ph idx="1"/>
          </p:nvPr>
        </p:nvSpPr>
        <p:spPr/>
        <p:txBody>
          <a:bodyPr/>
          <a:lstStyle/>
          <a:p>
            <a:pPr>
              <a:defRPr/>
            </a:pPr>
            <a:r>
              <a:rPr lang="en-US" sz="2400" dirty="0" smtClean="0"/>
              <a:t>The </a:t>
            </a:r>
            <a:r>
              <a:rPr lang="en-US" sz="2400" dirty="0"/>
              <a:t>election is divided into twelve (12) phases as outlined below. Unless otherwise specified, the following rules apply to every phase of the Election:</a:t>
            </a:r>
          </a:p>
          <a:p>
            <a:pPr>
              <a:defRPr/>
            </a:pPr>
            <a:r>
              <a:rPr lang="en-US" sz="2400" dirty="0"/>
              <a:t>* The Office of the Executive Director shall administer all procedures and communications.</a:t>
            </a:r>
          </a:p>
          <a:p>
            <a:pPr>
              <a:defRPr/>
            </a:pPr>
            <a:r>
              <a:rPr lang="en-US" sz="2400" dirty="0"/>
              <a:t>* Communications and notifications shall be made by email.</a:t>
            </a:r>
          </a:p>
          <a:p>
            <a:pPr>
              <a:defRPr/>
            </a:pPr>
            <a:r>
              <a:rPr lang="en-US" sz="2400" dirty="0"/>
              <a:t>* For the purposes of this Policy, Sangat is defined as members of the SSSC email list and anyone aware of the information sent to the SSSC email list.</a:t>
            </a:r>
          </a:p>
          <a:p>
            <a:pPr>
              <a:defRPr/>
            </a:pPr>
            <a:r>
              <a:rPr lang="en-US" sz="2400" dirty="0"/>
              <a:t>* Phases of the election run consecutively without interruption</a:t>
            </a:r>
            <a:r>
              <a:rPr lang="en-US" sz="2400" dirty="0" smtClean="0"/>
              <a:t>.</a:t>
            </a:r>
            <a:endParaRPr lang="en-US" sz="2400"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4000" dirty="0" smtClean="0"/>
              <a:t>Phases of the 2015 Election</a:t>
            </a:r>
            <a:endParaRPr lang="en-US" sz="4000" dirty="0"/>
          </a:p>
        </p:txBody>
      </p:sp>
      <p:sp>
        <p:nvSpPr>
          <p:cNvPr id="3" name="Content Placeholder 2"/>
          <p:cNvSpPr>
            <a:spLocks noGrp="1"/>
          </p:cNvSpPr>
          <p:nvPr>
            <p:ph idx="1"/>
          </p:nvPr>
        </p:nvSpPr>
        <p:spPr/>
        <p:txBody>
          <a:bodyPr/>
          <a:lstStyle/>
          <a:p>
            <a:pPr>
              <a:defRPr/>
            </a:pPr>
            <a:r>
              <a:rPr lang="en-US" dirty="0"/>
              <a:t>1. Announcement </a:t>
            </a:r>
            <a:r>
              <a:rPr lang="en-US" dirty="0" smtClean="0"/>
              <a:t>– Already announced</a:t>
            </a:r>
          </a:p>
          <a:p>
            <a:pPr>
              <a:defRPr/>
            </a:pPr>
            <a:r>
              <a:rPr lang="en-US" dirty="0" smtClean="0"/>
              <a:t>2. Nomination – October 1-31</a:t>
            </a:r>
          </a:p>
          <a:p>
            <a:pPr>
              <a:defRPr/>
            </a:pPr>
            <a:r>
              <a:rPr lang="en-US" dirty="0" smtClean="0"/>
              <a:t>3</a:t>
            </a:r>
            <a:r>
              <a:rPr lang="en-US" dirty="0"/>
              <a:t>. Vetting </a:t>
            </a:r>
            <a:r>
              <a:rPr lang="en-US" dirty="0" smtClean="0"/>
              <a:t>– November 1-30</a:t>
            </a:r>
            <a:endParaRPr lang="en-US" dirty="0"/>
          </a:p>
          <a:p>
            <a:pPr>
              <a:defRPr/>
            </a:pPr>
            <a:r>
              <a:rPr lang="en-US" dirty="0" smtClean="0"/>
              <a:t>4</a:t>
            </a:r>
            <a:r>
              <a:rPr lang="en-US" dirty="0"/>
              <a:t>. Announcement of Candidates </a:t>
            </a:r>
            <a:r>
              <a:rPr lang="en-US" dirty="0" smtClean="0"/>
              <a:t>–  Dec 1</a:t>
            </a:r>
          </a:p>
          <a:p>
            <a:pPr>
              <a:defRPr/>
            </a:pPr>
            <a:r>
              <a:rPr lang="en-US" dirty="0" smtClean="0"/>
              <a:t>5</a:t>
            </a:r>
            <a:r>
              <a:rPr lang="en-US" dirty="0"/>
              <a:t>. Submission of Candidate Statements </a:t>
            </a:r>
            <a:r>
              <a:rPr lang="en-US" dirty="0" smtClean="0"/>
              <a:t>– Dec 2 to Jan 10</a:t>
            </a:r>
          </a:p>
          <a:p>
            <a:pPr>
              <a:defRPr/>
            </a:pPr>
            <a:r>
              <a:rPr lang="en-US" dirty="0" smtClean="0"/>
              <a:t>6. </a:t>
            </a:r>
            <a:r>
              <a:rPr lang="en-US" dirty="0"/>
              <a:t>Posting of Reviewed Candidate Statements – Jan. 26 or earlier</a:t>
            </a:r>
          </a:p>
          <a:p>
            <a:pPr>
              <a:defRPr/>
            </a:pPr>
            <a:endParaRPr lang="en-US" dirty="0" smtClean="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924800" cy="1143000"/>
          </a:xfrm>
        </p:spPr>
        <p:txBody>
          <a:bodyPr/>
          <a:lstStyle/>
          <a:p>
            <a:pPr>
              <a:defRPr/>
            </a:pPr>
            <a:r>
              <a:rPr lang="en-US" dirty="0" smtClean="0"/>
              <a:t>Phases of the 2015 Election</a:t>
            </a:r>
            <a:endParaRPr lang="en-US" dirty="0"/>
          </a:p>
        </p:txBody>
      </p:sp>
      <p:sp>
        <p:nvSpPr>
          <p:cNvPr id="3" name="Content Placeholder 2"/>
          <p:cNvSpPr>
            <a:spLocks noGrp="1"/>
          </p:cNvSpPr>
          <p:nvPr>
            <p:ph idx="1"/>
          </p:nvPr>
        </p:nvSpPr>
        <p:spPr/>
        <p:txBody>
          <a:bodyPr/>
          <a:lstStyle/>
          <a:p>
            <a:pPr>
              <a:defRPr/>
            </a:pPr>
            <a:r>
              <a:rPr lang="en-US" sz="2400" dirty="0" smtClean="0"/>
              <a:t>7. Voting Begins- Jan 27</a:t>
            </a:r>
          </a:p>
          <a:p>
            <a:pPr>
              <a:defRPr/>
            </a:pPr>
            <a:r>
              <a:rPr lang="en-US" sz="2400" dirty="0" smtClean="0"/>
              <a:t>8. Voting Ends- Feb 9</a:t>
            </a:r>
          </a:p>
          <a:p>
            <a:pPr>
              <a:defRPr/>
            </a:pPr>
            <a:r>
              <a:rPr lang="en-US" sz="2400" dirty="0" smtClean="0"/>
              <a:t>9. Vote Tally – Feb 10</a:t>
            </a:r>
          </a:p>
          <a:p>
            <a:pPr>
              <a:defRPr/>
            </a:pPr>
            <a:r>
              <a:rPr lang="en-US" sz="2400" dirty="0" smtClean="0"/>
              <a:t>10. Run-Off Election (If Necessary) – Feb 11-25</a:t>
            </a:r>
          </a:p>
          <a:p>
            <a:pPr>
              <a:defRPr/>
            </a:pPr>
            <a:r>
              <a:rPr lang="en-US" sz="2400" dirty="0" smtClean="0"/>
              <a:t>11. Notify Sangat of the Election Results – March 1 or earlier</a:t>
            </a:r>
          </a:p>
          <a:p>
            <a:pPr>
              <a:defRPr/>
            </a:pPr>
            <a:r>
              <a:rPr lang="en-US" sz="2400" dirty="0" smtClean="0"/>
              <a:t>12. Assumption of Office - First day of  Spring Khalsa Council (expected date April 23, 2015)</a:t>
            </a:r>
          </a:p>
          <a:p>
            <a:pPr marL="0" indent="0">
              <a:buFont typeface="Wingdings" charset="0"/>
              <a:buNone/>
              <a:defRPr/>
            </a:pPr>
            <a:r>
              <a:rPr lang="en-US" sz="2400" dirty="0" smtClean="0"/>
              <a:t> </a:t>
            </a:r>
          </a:p>
          <a:p>
            <a:pPr marL="0" indent="0">
              <a:buFont typeface="Wingdings" charset="0"/>
              <a:buNone/>
              <a:defRPr/>
            </a:pPr>
            <a:endParaRPr lang="en-US" sz="2400" dirty="0" smtClean="0"/>
          </a:p>
          <a:p>
            <a:pPr>
              <a:defRPr/>
            </a:pPr>
            <a:endParaRPr lang="en-US" sz="2400"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SSSC Members’ Terms</a:t>
            </a:r>
            <a:endParaRPr lang="en-US" dirty="0"/>
          </a:p>
        </p:txBody>
      </p:sp>
      <p:sp>
        <p:nvSpPr>
          <p:cNvPr id="3" name="Content Placeholder 2"/>
          <p:cNvSpPr>
            <a:spLocks noGrp="1"/>
          </p:cNvSpPr>
          <p:nvPr>
            <p:ph idx="1"/>
          </p:nvPr>
        </p:nvSpPr>
        <p:spPr/>
        <p:txBody>
          <a:bodyPr/>
          <a:lstStyle/>
          <a:p>
            <a:pPr>
              <a:defRPr/>
            </a:pPr>
            <a:r>
              <a:rPr lang="en-US" dirty="0" smtClean="0"/>
              <a:t>Staggered terms of 2.5 years</a:t>
            </a:r>
          </a:p>
          <a:p>
            <a:pPr lvl="1">
              <a:defRPr/>
            </a:pPr>
            <a:r>
              <a:rPr lang="en-US" dirty="0" smtClean="0"/>
              <a:t>Per bylaws 7 members’ terms will end in 2015</a:t>
            </a:r>
          </a:p>
          <a:p>
            <a:pPr lvl="1">
              <a:defRPr/>
            </a:pPr>
            <a:r>
              <a:rPr lang="en-US" dirty="0" smtClean="0"/>
              <a:t>Continuity and stability</a:t>
            </a:r>
          </a:p>
          <a:p>
            <a:pPr lvl="1">
              <a:defRPr/>
            </a:pPr>
            <a:r>
              <a:rPr lang="en-US" dirty="0" smtClean="0"/>
              <a:t>Retain Institutional knowledge</a:t>
            </a:r>
          </a:p>
          <a:p>
            <a:pPr>
              <a:defRPr/>
            </a:pPr>
            <a:r>
              <a:rPr lang="en-US" dirty="0" smtClean="0"/>
              <a:t>SSSC Members Terms Ending in 2015</a:t>
            </a:r>
          </a:p>
          <a:p>
            <a:pPr lvl="1">
              <a:defRPr/>
            </a:pPr>
            <a:r>
              <a:rPr lang="en-US" dirty="0" smtClean="0"/>
              <a:t>Volunteers and Random Selections</a:t>
            </a:r>
          </a:p>
          <a:p>
            <a:pPr lvl="1">
              <a:defRPr/>
            </a:pPr>
            <a:r>
              <a:rPr lang="en-US" dirty="0" smtClean="0"/>
              <a:t>SSSC Members may run again if nominated</a:t>
            </a:r>
          </a:p>
          <a:p>
            <a:pPr lvl="1">
              <a:defRPr/>
            </a:pPr>
            <a:endParaRPr lang="en-US" dirty="0"/>
          </a:p>
          <a:p>
            <a:pPr lvl="1">
              <a:defRPr/>
            </a:pPr>
            <a:endParaRPr lang="en-US" dirty="0" smtClean="0"/>
          </a:p>
          <a:p>
            <a:pPr lvl="1">
              <a:defRPr/>
            </a:pPr>
            <a:endParaRPr lang="en-US" dirty="0" smtClean="0"/>
          </a:p>
          <a:p>
            <a:pPr marL="457200" lvl="1" indent="0">
              <a:buFont typeface="Wingdings" charset="0"/>
              <a:buNone/>
              <a:defRPr/>
            </a:pPr>
            <a:endParaRPr lang="en-US" dirty="0"/>
          </a:p>
          <a:p>
            <a:pPr marL="457200" lvl="1" indent="0">
              <a:buFont typeface="Wingdings" charset="0"/>
              <a:buNone/>
              <a:defRPr/>
            </a:pPr>
            <a:endParaRPr lang="en-US" dirty="0" smtClean="0"/>
          </a:p>
          <a:p>
            <a:pPr lvl="1">
              <a:buFont typeface="Arial"/>
              <a:buChar char="•"/>
              <a:defRPr/>
            </a:pPr>
            <a:endParaRPr lang="en-US" dirty="0" smtClean="0"/>
          </a:p>
          <a:p>
            <a:pPr>
              <a:defRPr/>
            </a:pPr>
            <a:endParaRPr lang="en-US" dirty="0" smtClean="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First Term</a:t>
            </a:r>
            <a:endParaRPr lang="en-US" dirty="0"/>
          </a:p>
        </p:txBody>
      </p:sp>
      <p:sp>
        <p:nvSpPr>
          <p:cNvPr id="3" name="Content Placeholder 2"/>
          <p:cNvSpPr>
            <a:spLocks noGrp="1"/>
          </p:cNvSpPr>
          <p:nvPr>
            <p:ph idx="1"/>
          </p:nvPr>
        </p:nvSpPr>
        <p:spPr/>
        <p:txBody>
          <a:bodyPr/>
          <a:lstStyle/>
          <a:p>
            <a:r>
              <a:rPr lang="en-US" dirty="0" smtClean="0"/>
              <a:t>Building of SSSC Infrastructure</a:t>
            </a:r>
          </a:p>
          <a:p>
            <a:pPr lvl="1"/>
            <a:r>
              <a:rPr lang="en-US" dirty="0" smtClean="0"/>
              <a:t>Regular Meetings </a:t>
            </a:r>
          </a:p>
          <a:p>
            <a:pPr lvl="1"/>
            <a:r>
              <a:rPr lang="en-US" dirty="0" smtClean="0"/>
              <a:t>Committee Structure</a:t>
            </a:r>
          </a:p>
          <a:p>
            <a:pPr lvl="1"/>
            <a:r>
              <a:rPr lang="en-US" dirty="0" smtClean="0"/>
              <a:t>Staffing</a:t>
            </a:r>
          </a:p>
          <a:p>
            <a:pPr lvl="1"/>
            <a:r>
              <a:rPr lang="en-US" dirty="0"/>
              <a:t>Review and Updating of SSSC </a:t>
            </a:r>
            <a:r>
              <a:rPr lang="en-US" dirty="0" smtClean="0"/>
              <a:t>Bylaws</a:t>
            </a:r>
            <a:endParaRPr lang="en-US" dirty="0" smtClean="0"/>
          </a:p>
          <a:p>
            <a:r>
              <a:rPr lang="en-US" dirty="0" smtClean="0"/>
              <a:t>Constituent Board Repopulations</a:t>
            </a:r>
          </a:p>
          <a:p>
            <a:r>
              <a:rPr lang="en-US" dirty="0" smtClean="0"/>
              <a:t>Funding of Chateau Anand</a:t>
            </a:r>
          </a:p>
          <a:p>
            <a:r>
              <a:rPr lang="en-US" dirty="0" smtClean="0"/>
              <a:t>Partnered with local community to purchase 1622 Preuss Road Property (next to GRDA, Los Angeles</a:t>
            </a:r>
            <a:r>
              <a:rPr lang="en-US" dirty="0" smtClean="0"/>
              <a:t>)</a:t>
            </a:r>
            <a:endParaRPr lang="en-US" dirty="0" smtClean="0"/>
          </a:p>
        </p:txBody>
      </p:sp>
    </p:spTree>
    <p:extLst>
      <p:ext uri="{BB962C8B-B14F-4D97-AF65-F5344CB8AC3E}">
        <p14:creationId xmlns:p14="http://schemas.microsoft.com/office/powerpoint/2010/main" val="1960628380"/>
      </p:ext>
    </p:extLst>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Ex-Officio Members of the SSSC</a:t>
            </a:r>
            <a:endParaRPr lang="en-US" dirty="0"/>
          </a:p>
        </p:txBody>
      </p:sp>
      <p:sp>
        <p:nvSpPr>
          <p:cNvPr id="3" name="Content Placeholder 2"/>
          <p:cNvSpPr>
            <a:spLocks noGrp="1"/>
          </p:cNvSpPr>
          <p:nvPr>
            <p:ph idx="1"/>
          </p:nvPr>
        </p:nvSpPr>
        <p:spPr/>
        <p:txBody>
          <a:bodyPr/>
          <a:lstStyle/>
          <a:p>
            <a:r>
              <a:rPr lang="en-US" dirty="0" smtClean="0"/>
              <a:t>Permanent Members </a:t>
            </a:r>
          </a:p>
          <a:p>
            <a:r>
              <a:rPr lang="en-US" dirty="0" smtClean="0"/>
              <a:t>Bhai Sahiba Bibiji Inderjit Kaur</a:t>
            </a:r>
          </a:p>
          <a:p>
            <a:r>
              <a:rPr lang="en-US" dirty="0" smtClean="0"/>
              <a:t>Siri Sikdar Sahiba Sardarni Guru Amrit Kaur Khalsa </a:t>
            </a:r>
            <a:endParaRPr lang="en-US" dirty="0"/>
          </a:p>
        </p:txBody>
      </p:sp>
    </p:spTree>
    <p:extLst>
      <p:ext uri="{BB962C8B-B14F-4D97-AF65-F5344CB8AC3E}">
        <p14:creationId xmlns:p14="http://schemas.microsoft.com/office/powerpoint/2010/main" val="1395227556"/>
      </p:ext>
    </p:extLst>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Group A - Members’ Terms Ending in 2015</a:t>
            </a:r>
            <a:endParaRPr lang="en-US" dirty="0"/>
          </a:p>
        </p:txBody>
      </p:sp>
      <p:sp>
        <p:nvSpPr>
          <p:cNvPr id="3" name="Content Placeholder 2"/>
          <p:cNvSpPr>
            <a:spLocks noGrp="1"/>
          </p:cNvSpPr>
          <p:nvPr>
            <p:ph idx="1"/>
          </p:nvPr>
        </p:nvSpPr>
        <p:spPr/>
        <p:txBody>
          <a:bodyPr/>
          <a:lstStyle/>
          <a:p>
            <a:pPr>
              <a:defRPr/>
            </a:pPr>
            <a:r>
              <a:rPr lang="en-US" dirty="0" smtClean="0"/>
              <a:t>SS Gurujodha Singh Khalsa</a:t>
            </a:r>
          </a:p>
          <a:p>
            <a:pPr>
              <a:defRPr/>
            </a:pPr>
            <a:r>
              <a:rPr lang="en-US" dirty="0" smtClean="0"/>
              <a:t>SS Viriam Singh Khalsa </a:t>
            </a:r>
          </a:p>
          <a:p>
            <a:pPr>
              <a:defRPr/>
            </a:pPr>
            <a:r>
              <a:rPr lang="en-US" dirty="0" smtClean="0"/>
              <a:t>MSS GuruRaj Kaur Khalsa</a:t>
            </a:r>
          </a:p>
          <a:p>
            <a:pPr>
              <a:defRPr/>
            </a:pPr>
            <a:r>
              <a:rPr lang="en-US" dirty="0" smtClean="0"/>
              <a:t>SS Dharm Singh Khalsa</a:t>
            </a:r>
          </a:p>
          <a:p>
            <a:pPr>
              <a:defRPr/>
            </a:pPr>
            <a:r>
              <a:rPr lang="en-US" dirty="0" smtClean="0"/>
              <a:t>SS Harinam Singh Khalsa </a:t>
            </a:r>
          </a:p>
          <a:p>
            <a:pPr>
              <a:defRPr/>
            </a:pPr>
            <a:r>
              <a:rPr lang="en-US" dirty="0" smtClean="0"/>
              <a:t>MJ Amrit Singh Khalsa</a:t>
            </a:r>
          </a:p>
          <a:p>
            <a:pPr>
              <a:defRPr/>
            </a:pPr>
            <a:r>
              <a:rPr lang="en-US" dirty="0" smtClean="0"/>
              <a:t>SS Gurujot Kaur Khalsa </a:t>
            </a:r>
          </a:p>
          <a:p>
            <a:pPr>
              <a:defRPr/>
            </a:pPr>
            <a:endParaRPr lang="en-US" dirty="0" smtClean="0"/>
          </a:p>
          <a:p>
            <a:pPr>
              <a:defRPr/>
            </a:pP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Group B - Members’ Terms Ending in 2017</a:t>
            </a:r>
            <a:endParaRPr lang="en-US" dirty="0"/>
          </a:p>
        </p:txBody>
      </p:sp>
      <p:sp>
        <p:nvSpPr>
          <p:cNvPr id="3" name="Content Placeholder 2"/>
          <p:cNvSpPr>
            <a:spLocks noGrp="1"/>
          </p:cNvSpPr>
          <p:nvPr>
            <p:ph idx="1"/>
          </p:nvPr>
        </p:nvSpPr>
        <p:spPr/>
        <p:txBody>
          <a:bodyPr/>
          <a:lstStyle/>
          <a:p>
            <a:pPr>
              <a:defRPr/>
            </a:pPr>
            <a:r>
              <a:rPr lang="en-US" dirty="0" smtClean="0"/>
              <a:t>SS Dr. Harjot Kaur Singh</a:t>
            </a:r>
          </a:p>
          <a:p>
            <a:pPr>
              <a:defRPr/>
            </a:pPr>
            <a:r>
              <a:rPr lang="en-US" dirty="0" smtClean="0"/>
              <a:t>SS Siri Pritam Kaur Khalsa</a:t>
            </a:r>
          </a:p>
          <a:p>
            <a:pPr>
              <a:defRPr/>
            </a:pPr>
            <a:r>
              <a:rPr lang="en-US" dirty="0" smtClean="0"/>
              <a:t>SS Jai Singh Khalsa</a:t>
            </a:r>
          </a:p>
          <a:p>
            <a:pPr>
              <a:defRPr/>
            </a:pPr>
            <a:r>
              <a:rPr lang="en-US" dirty="0" smtClean="0"/>
              <a:t>SS Siri Vishnu Singh Khalsa</a:t>
            </a:r>
          </a:p>
          <a:p>
            <a:pPr>
              <a:defRPr/>
            </a:pPr>
            <a:r>
              <a:rPr lang="en-US" dirty="0" smtClean="0"/>
              <a:t>MSS Guru Singh Khalsa</a:t>
            </a:r>
          </a:p>
          <a:p>
            <a:pPr>
              <a:defRPr/>
            </a:pPr>
            <a:r>
              <a:rPr lang="en-US" dirty="0" smtClean="0"/>
              <a:t>MSS Krishna Kaur Khalsa</a:t>
            </a:r>
          </a:p>
          <a:p>
            <a:pPr>
              <a:defRPr/>
            </a:pPr>
            <a:r>
              <a:rPr lang="en-US" dirty="0" smtClean="0"/>
              <a:t>SS Guru Amrit Singh Khalsa</a:t>
            </a:r>
          </a:p>
          <a:p>
            <a:pPr>
              <a:defRPr/>
            </a:pPr>
            <a:r>
              <a:rPr lang="en-US" dirty="0" smtClean="0"/>
              <a:t>SS Avtar Hari Singh Khalsa </a:t>
            </a:r>
          </a:p>
          <a:p>
            <a:pPr>
              <a:defRPr/>
            </a:pPr>
            <a:endParaRPr lang="en-US" dirty="0" smtClean="0"/>
          </a:p>
          <a:p>
            <a:pPr>
              <a:defRPr/>
            </a:pPr>
            <a:endParaRPr lang="en-US" dirty="0" smtClean="0"/>
          </a:p>
          <a:p>
            <a:pPr>
              <a:defRPr/>
            </a:pP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1600200"/>
            <a:ext cx="4419600" cy="4530725"/>
          </a:xfrm>
        </p:spPr>
        <p:txBody>
          <a:bodyPr/>
          <a:lstStyle/>
          <a:p>
            <a:pPr marL="0" indent="0">
              <a:buNone/>
            </a:pPr>
            <a:r>
              <a:rPr lang="en-US" dirty="0" smtClean="0"/>
              <a:t>“…</a:t>
            </a:r>
            <a:r>
              <a:rPr lang="en-US" dirty="0"/>
              <a:t> leader means taking the risk. Leader means going from the finite to the infinite. Leader means putting the self on the side and jumping for all sides. Leader means not reaching but reaching out</a:t>
            </a:r>
            <a:r>
              <a:rPr lang="en-US" dirty="0" smtClean="0"/>
              <a:t>.”</a:t>
            </a:r>
            <a:r>
              <a:rPr lang="en-US" dirty="0"/>
              <a:t> </a:t>
            </a:r>
          </a:p>
          <a:p>
            <a:pPr>
              <a:buFontTx/>
              <a:buChar char="-"/>
            </a:pPr>
            <a:r>
              <a:rPr lang="en-US" dirty="0" err="1" smtClean="0"/>
              <a:t>Siri</a:t>
            </a:r>
            <a:r>
              <a:rPr lang="en-US" dirty="0" smtClean="0"/>
              <a:t> Singh Sahib </a:t>
            </a:r>
          </a:p>
          <a:p>
            <a:pPr marL="0" indent="0">
              <a:buNone/>
            </a:pPr>
            <a:r>
              <a:rPr lang="en-US" dirty="0"/>
              <a:t> </a:t>
            </a:r>
            <a:r>
              <a:rPr lang="en-US" dirty="0" smtClean="0"/>
              <a:t>   Yogi </a:t>
            </a:r>
            <a:r>
              <a:rPr lang="en-US" dirty="0" err="1" smtClean="0"/>
              <a:t>Bhajan</a:t>
            </a:r>
            <a:endParaRPr lang="en-US" dirty="0"/>
          </a:p>
        </p:txBody>
      </p:sp>
      <p:pic>
        <p:nvPicPr>
          <p:cNvPr id="4" name="Picture 3" descr="Siri Singh Sahib Yogi Bhajan leadership.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4059936" cy="6858000"/>
          </a:xfrm>
          <a:prstGeom prst="rect">
            <a:avLst/>
          </a:prstGeom>
        </p:spPr>
      </p:pic>
    </p:spTree>
    <p:extLst>
      <p:ext uri="{BB962C8B-B14F-4D97-AF65-F5344CB8AC3E}">
        <p14:creationId xmlns:p14="http://schemas.microsoft.com/office/powerpoint/2010/main" val="1109305014"/>
      </p:ext>
    </p:extLst>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Activity Since April</a:t>
            </a:r>
            <a:endParaRPr lang="en-US" dirty="0"/>
          </a:p>
        </p:txBody>
      </p:sp>
      <p:sp>
        <p:nvSpPr>
          <p:cNvPr id="3" name="Content Placeholder 2"/>
          <p:cNvSpPr>
            <a:spLocks noGrp="1"/>
          </p:cNvSpPr>
          <p:nvPr>
            <p:ph idx="1"/>
          </p:nvPr>
        </p:nvSpPr>
        <p:spPr/>
        <p:txBody>
          <a:bodyPr/>
          <a:lstStyle/>
          <a:p>
            <a:pPr>
              <a:defRPr/>
            </a:pPr>
            <a:r>
              <a:rPr lang="en-US" dirty="0" smtClean="0"/>
              <a:t>Bylaw updates</a:t>
            </a:r>
          </a:p>
          <a:p>
            <a:pPr>
              <a:defRPr/>
            </a:pPr>
            <a:r>
              <a:rPr lang="en-US" dirty="0" smtClean="0"/>
              <a:t>Participation in CEO Meetings </a:t>
            </a:r>
          </a:p>
          <a:p>
            <a:pPr>
              <a:defRPr/>
            </a:pPr>
            <a:r>
              <a:rPr lang="en-US" dirty="0" smtClean="0"/>
              <a:t>Begun standardization of Articles and Bylaws across Constituent Organizations</a:t>
            </a:r>
          </a:p>
          <a:p>
            <a:pPr>
              <a:defRPr/>
            </a:pPr>
            <a:r>
              <a:rPr lang="en-US" dirty="0" smtClean="0"/>
              <a:t>Begun review of policies across all Constituent </a:t>
            </a:r>
            <a:r>
              <a:rPr lang="en-US" dirty="0" smtClean="0"/>
              <a:t>Organizations</a:t>
            </a:r>
          </a:p>
          <a:p>
            <a:pPr>
              <a:defRPr/>
            </a:pPr>
            <a:r>
              <a:rPr lang="en-US" dirty="0" smtClean="0"/>
              <a:t>Begun CCC process</a:t>
            </a:r>
            <a:endParaRPr lang="en-US" dirty="0" smtClean="0"/>
          </a:p>
          <a:p>
            <a:pPr>
              <a:defRPr/>
            </a:pPr>
            <a:r>
              <a:rPr lang="en-US" dirty="0" smtClean="0"/>
              <a:t>Begun Strategic Thinking Process at SSSC level</a:t>
            </a:r>
          </a:p>
          <a:p>
            <a:pPr>
              <a:defRPr/>
            </a:pPr>
            <a:r>
              <a:rPr lang="en-US" dirty="0"/>
              <a:t>Formalization and Implementation of Election Policy</a:t>
            </a:r>
          </a:p>
          <a:p>
            <a:pPr>
              <a:defRPr/>
            </a:pP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to Bylaws</a:t>
            </a:r>
            <a:endParaRPr lang="en-US" dirty="0"/>
          </a:p>
        </p:txBody>
      </p:sp>
      <p:sp>
        <p:nvSpPr>
          <p:cNvPr id="3" name="Content Placeholder 2"/>
          <p:cNvSpPr>
            <a:spLocks noGrp="1"/>
          </p:cNvSpPr>
          <p:nvPr>
            <p:ph idx="1"/>
          </p:nvPr>
        </p:nvSpPr>
        <p:spPr/>
        <p:txBody>
          <a:bodyPr/>
          <a:lstStyle/>
          <a:p>
            <a:r>
              <a:rPr lang="en-US" dirty="0">
                <a:hlinkClick r:id="rId2"/>
              </a:rPr>
              <a:t>https://sirisinghsahibcorp-public.sharepoint.com/articles-policies-and-</a:t>
            </a:r>
            <a:r>
              <a:rPr lang="en-US" dirty="0" smtClean="0">
                <a:hlinkClick r:id="rId2"/>
              </a:rPr>
              <a:t>bylaws</a:t>
            </a:r>
            <a:endParaRPr lang="en-US" dirty="0" smtClean="0"/>
          </a:p>
          <a:p>
            <a:pPr marL="0" indent="0">
              <a:buNone/>
            </a:pPr>
            <a:endParaRPr lang="en-US" dirty="0"/>
          </a:p>
        </p:txBody>
      </p:sp>
    </p:spTree>
    <p:extLst>
      <p:ext uri="{BB962C8B-B14F-4D97-AF65-F5344CB8AC3E}">
        <p14:creationId xmlns:p14="http://schemas.microsoft.com/office/powerpoint/2010/main" val="1097107380"/>
      </p:ext>
    </p:extLst>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Grp="1" noChangeArrowheads="1"/>
          </p:cNvSpPr>
          <p:nvPr>
            <p:ph type="ctrTitle"/>
          </p:nvPr>
        </p:nvSpPr>
        <p:spPr/>
        <p:txBody>
          <a:bodyPr/>
          <a:lstStyle/>
          <a:p>
            <a:pPr eaLnBrk="1" hangingPunct="1">
              <a:defRPr/>
            </a:pPr>
            <a:r>
              <a:rPr lang="en-US" sz="4000" dirty="0" smtClean="0">
                <a:cs typeface="+mj-cs"/>
              </a:rPr>
              <a:t>CCC Update</a:t>
            </a:r>
            <a:r>
              <a:rPr lang="en-US" dirty="0" smtClean="0">
                <a:cs typeface="+mj-cs"/>
              </a:rPr>
              <a:t>	</a:t>
            </a:r>
          </a:p>
        </p:txBody>
      </p:sp>
      <p:sp>
        <p:nvSpPr>
          <p:cNvPr id="60421" name="Rectangle 5"/>
          <p:cNvSpPr>
            <a:spLocks noGrp="1" noChangeArrowheads="1"/>
          </p:cNvSpPr>
          <p:nvPr>
            <p:ph type="subTitle" idx="1"/>
          </p:nvPr>
        </p:nvSpPr>
        <p:spPr/>
        <p:txBody>
          <a:bodyPr/>
          <a:lstStyle/>
          <a:p>
            <a:pPr eaLnBrk="1" hangingPunct="1">
              <a:defRPr/>
            </a:pPr>
            <a:r>
              <a:rPr lang="en-US" dirty="0" smtClean="0">
                <a:latin typeface="Times New Roman" charset="0"/>
                <a:cs typeface="+mn-cs"/>
              </a:rPr>
              <a:t>Grant Requests  </a:t>
            </a:r>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2015 Grant Requests</a:t>
            </a:r>
            <a:endParaRPr lang="en-US" dirty="0"/>
          </a:p>
        </p:txBody>
      </p:sp>
      <p:sp>
        <p:nvSpPr>
          <p:cNvPr id="3" name="Content Placeholder 2"/>
          <p:cNvSpPr>
            <a:spLocks noGrp="1"/>
          </p:cNvSpPr>
          <p:nvPr>
            <p:ph idx="1"/>
          </p:nvPr>
        </p:nvSpPr>
        <p:spPr>
          <a:xfrm>
            <a:off x="914400" y="1420813"/>
            <a:ext cx="7772400" cy="4710112"/>
          </a:xfrm>
        </p:spPr>
        <p:txBody>
          <a:bodyPr/>
          <a:lstStyle/>
          <a:p>
            <a:pPr marL="0" indent="0">
              <a:buFont typeface="Wingdings" charset="0"/>
              <a:buNone/>
              <a:defRPr/>
            </a:pPr>
            <a:r>
              <a:rPr lang="en-US" sz="2400" b="1" dirty="0" smtClean="0"/>
              <a:t>TOTAL </a:t>
            </a:r>
            <a:r>
              <a:rPr lang="en-US" sz="2400" b="1" dirty="0"/>
              <a:t>OF PROPOSALS: 	$</a:t>
            </a:r>
            <a:r>
              <a:rPr lang="en-US" sz="2400" b="1" dirty="0" smtClean="0"/>
              <a:t>3,010,315</a:t>
            </a:r>
            <a:endParaRPr lang="en-US" sz="2400" dirty="0"/>
          </a:p>
          <a:p>
            <a:pPr marL="0" indent="0">
              <a:buFont typeface="Wingdings" charset="0"/>
              <a:buNone/>
              <a:defRPr/>
            </a:pPr>
            <a:r>
              <a:rPr lang="en-US" sz="2400" b="1" dirty="0" smtClean="0"/>
              <a:t>AMT. PROJECTED TO BE DISTRIBUTED:$2,000,000</a:t>
            </a:r>
            <a:endParaRPr lang="en-US" sz="2400" dirty="0"/>
          </a:p>
          <a:p>
            <a:pPr>
              <a:defRPr/>
            </a:pPr>
            <a:r>
              <a:rPr lang="en-US" sz="2200" b="1" dirty="0" smtClean="0"/>
              <a:t>LYF: $426,393</a:t>
            </a:r>
          </a:p>
          <a:p>
            <a:pPr>
              <a:defRPr/>
            </a:pPr>
            <a:r>
              <a:rPr lang="en-US" sz="2200" b="1" dirty="0" smtClean="0"/>
              <a:t>SDEI: $387,000</a:t>
            </a:r>
            <a:endParaRPr lang="en-US" sz="2200" dirty="0"/>
          </a:p>
          <a:p>
            <a:pPr>
              <a:defRPr/>
            </a:pPr>
            <a:r>
              <a:rPr lang="en-US" sz="2200" b="1" dirty="0" smtClean="0"/>
              <a:t>SDI:</a:t>
            </a:r>
            <a:r>
              <a:rPr lang="en-US" sz="2200" dirty="0" smtClean="0"/>
              <a:t> </a:t>
            </a:r>
            <a:r>
              <a:rPr lang="en-US" sz="2200" b="1" dirty="0" smtClean="0"/>
              <a:t>$322,158</a:t>
            </a:r>
          </a:p>
          <a:p>
            <a:pPr>
              <a:defRPr/>
            </a:pPr>
            <a:r>
              <a:rPr lang="en-US" sz="2200" b="1" dirty="0" smtClean="0"/>
              <a:t>3HO: $230,000</a:t>
            </a:r>
            <a:endParaRPr lang="en-US" sz="2200" dirty="0"/>
          </a:p>
          <a:p>
            <a:pPr>
              <a:defRPr/>
            </a:pPr>
            <a:r>
              <a:rPr lang="en-US" sz="2200" b="1" dirty="0" smtClean="0"/>
              <a:t>KRI</a:t>
            </a:r>
            <a:r>
              <a:rPr lang="en-US" sz="2200" b="1" dirty="0"/>
              <a:t>:</a:t>
            </a:r>
            <a:r>
              <a:rPr lang="en-US" sz="2200" b="1" dirty="0" smtClean="0"/>
              <a:t> $439,000</a:t>
            </a:r>
            <a:endParaRPr lang="en-US" sz="2200" dirty="0"/>
          </a:p>
          <a:p>
            <a:pPr>
              <a:defRPr/>
            </a:pPr>
            <a:r>
              <a:rPr lang="en-US" sz="2200" b="1" dirty="0" err="1" smtClean="0"/>
              <a:t>SikhNet</a:t>
            </a:r>
            <a:r>
              <a:rPr lang="en-US" sz="2200" b="1" dirty="0" smtClean="0"/>
              <a:t>: </a:t>
            </a:r>
            <a:r>
              <a:rPr lang="en-US" sz="2200" b="1" dirty="0"/>
              <a:t>$</a:t>
            </a:r>
            <a:r>
              <a:rPr lang="en-US" sz="2200" b="1" dirty="0" smtClean="0"/>
              <a:t>175,000</a:t>
            </a:r>
          </a:p>
          <a:p>
            <a:pPr>
              <a:defRPr/>
            </a:pPr>
            <a:r>
              <a:rPr lang="en-US" sz="2200" b="1" dirty="0"/>
              <a:t>SSS of </a:t>
            </a:r>
            <a:r>
              <a:rPr lang="en-US" sz="2200" b="1" dirty="0" smtClean="0"/>
              <a:t>SD: $69,200</a:t>
            </a:r>
            <a:endParaRPr lang="en-US" sz="2200" dirty="0"/>
          </a:p>
          <a:p>
            <a:pPr>
              <a:defRPr/>
            </a:pPr>
            <a:r>
              <a:rPr lang="en-US" sz="2200" b="1" dirty="0"/>
              <a:t>3HO Europe</a:t>
            </a:r>
            <a:r>
              <a:rPr lang="en-US" sz="2200" dirty="0"/>
              <a:t>: </a:t>
            </a:r>
            <a:r>
              <a:rPr lang="en-US" sz="2200" b="1" dirty="0" smtClean="0"/>
              <a:t>$358,000</a:t>
            </a:r>
            <a:endParaRPr lang="en-US" sz="2200" dirty="0"/>
          </a:p>
          <a:p>
            <a:pPr>
              <a:defRPr/>
            </a:pPr>
            <a:r>
              <a:rPr lang="en-US" sz="2200" b="1" dirty="0" smtClean="0"/>
              <a:t>Ethics </a:t>
            </a:r>
            <a:r>
              <a:rPr lang="en-US" sz="2200" b="1" dirty="0"/>
              <a:t>&amp; </a:t>
            </a:r>
            <a:r>
              <a:rPr lang="en-US" sz="2200" b="1" dirty="0" smtClean="0"/>
              <a:t>Professional Standards Position</a:t>
            </a:r>
            <a:r>
              <a:rPr lang="en-US" sz="2200" dirty="0" smtClean="0"/>
              <a:t>: </a:t>
            </a:r>
            <a:r>
              <a:rPr lang="en-US" sz="2200" b="1" dirty="0" smtClean="0"/>
              <a:t>$79,937</a:t>
            </a:r>
          </a:p>
          <a:p>
            <a:pPr>
              <a:defRPr/>
            </a:pPr>
            <a:r>
              <a:rPr lang="en-US" sz="2200" b="1" dirty="0" smtClean="0"/>
              <a:t>Museum Project: $150,000</a:t>
            </a:r>
          </a:p>
          <a:p>
            <a:pPr>
              <a:defRPr/>
            </a:pPr>
            <a:r>
              <a:rPr lang="en-US" sz="2200" b="1" dirty="0" smtClean="0"/>
              <a:t>Legacy Salaries: $373,627</a:t>
            </a:r>
          </a:p>
          <a:p>
            <a:pPr marL="0" indent="0">
              <a:buFont typeface="Wingdings" charset="0"/>
              <a:buNone/>
              <a:defRPr/>
            </a:pPr>
            <a:endParaRPr lang="en-US" sz="2200" dirty="0"/>
          </a:p>
          <a:p>
            <a:pPr>
              <a:defRPr/>
            </a:pPr>
            <a:endParaRPr lang="en-US" sz="2400" dirty="0"/>
          </a:p>
          <a:p>
            <a:pPr>
              <a:defRPr/>
            </a:pPr>
            <a:endParaRPr lang="en-US" sz="2400" dirty="0"/>
          </a:p>
          <a:p>
            <a:pPr marL="0" indent="0">
              <a:buFont typeface="Wingdings" charset="0"/>
              <a:buNone/>
              <a:defRPr/>
            </a:pPr>
            <a:endParaRPr lang="en-US" sz="2400"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Strategic Thinking Initiative</a:t>
            </a:r>
            <a:endParaRPr lang="en-US" dirty="0"/>
          </a:p>
        </p:txBody>
      </p:sp>
      <p:sp>
        <p:nvSpPr>
          <p:cNvPr id="3" name="Subtitle 2"/>
          <p:cNvSpPr>
            <a:spLocks noGrp="1"/>
          </p:cNvSpPr>
          <p:nvPr>
            <p:ph type="subTitle" idx="1"/>
          </p:nvPr>
        </p:nvSpPr>
        <p:spPr/>
        <p:txBody>
          <a:bodyPr/>
          <a:lstStyle/>
          <a:p>
            <a:r>
              <a:rPr lang="en-US" dirty="0" smtClean="0"/>
              <a:t>Building the Future</a:t>
            </a:r>
            <a:endParaRPr lang="en-US" dirty="0"/>
          </a:p>
        </p:txBody>
      </p:sp>
    </p:spTree>
    <p:extLst>
      <p:ext uri="{BB962C8B-B14F-4D97-AF65-F5344CB8AC3E}">
        <p14:creationId xmlns:p14="http://schemas.microsoft.com/office/powerpoint/2010/main" val="2680119926"/>
      </p:ext>
    </p:extLst>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Strategic Thinking</a:t>
            </a:r>
            <a:endParaRPr lang="en-US" dirty="0"/>
          </a:p>
        </p:txBody>
      </p:sp>
      <p:sp>
        <p:nvSpPr>
          <p:cNvPr id="3" name="Content Placeholder 2"/>
          <p:cNvSpPr>
            <a:spLocks noGrp="1"/>
          </p:cNvSpPr>
          <p:nvPr>
            <p:ph idx="1"/>
          </p:nvPr>
        </p:nvSpPr>
        <p:spPr/>
        <p:txBody>
          <a:bodyPr/>
          <a:lstStyle/>
          <a:p>
            <a:r>
              <a:rPr lang="en-US" dirty="0" smtClean="0"/>
              <a:t>Special </a:t>
            </a:r>
            <a:r>
              <a:rPr lang="en-US" dirty="0"/>
              <a:t>SSSC Strategy and Alignment </a:t>
            </a:r>
            <a:r>
              <a:rPr lang="en-US" dirty="0" smtClean="0"/>
              <a:t>Sub-Committee </a:t>
            </a:r>
            <a:r>
              <a:rPr lang="en-US" dirty="0"/>
              <a:t>Formed</a:t>
            </a:r>
          </a:p>
          <a:p>
            <a:r>
              <a:rPr lang="en-US" dirty="0" smtClean="0"/>
              <a:t>Discover </a:t>
            </a:r>
            <a:r>
              <a:rPr lang="en-US" dirty="0"/>
              <a:t>Core Values and Core Purpose</a:t>
            </a:r>
          </a:p>
          <a:p>
            <a:r>
              <a:rPr lang="en-US" dirty="0" smtClean="0"/>
              <a:t>Develop </a:t>
            </a:r>
            <a:r>
              <a:rPr lang="en-US" dirty="0"/>
              <a:t>20-year “Mount Everest” Grand </a:t>
            </a:r>
            <a:r>
              <a:rPr lang="en-US" dirty="0" smtClean="0"/>
              <a:t>Vision</a:t>
            </a:r>
          </a:p>
          <a:p>
            <a:r>
              <a:rPr lang="en-US" dirty="0" smtClean="0"/>
              <a:t>Collaborate </a:t>
            </a:r>
            <a:r>
              <a:rPr lang="en-US" dirty="0"/>
              <a:t>with constituent nonprofits and for-profits to align holistic goals</a:t>
            </a:r>
          </a:p>
          <a:p>
            <a:r>
              <a:rPr lang="en-US" dirty="0" smtClean="0"/>
              <a:t>Determine </a:t>
            </a:r>
            <a:r>
              <a:rPr lang="en-US" dirty="0"/>
              <a:t>3 year to 5 year Priorities</a:t>
            </a:r>
          </a:p>
          <a:p>
            <a:r>
              <a:rPr lang="en-US" dirty="0" smtClean="0"/>
              <a:t>Develop </a:t>
            </a:r>
            <a:r>
              <a:rPr lang="en-US" dirty="0"/>
              <a:t>Annual Strategies</a:t>
            </a:r>
          </a:p>
          <a:p>
            <a:r>
              <a:rPr lang="en-US" dirty="0" smtClean="0"/>
              <a:t>Work </a:t>
            </a:r>
            <a:r>
              <a:rPr lang="en-US" dirty="0"/>
              <a:t>together to build our future</a:t>
            </a:r>
          </a:p>
          <a:p>
            <a:endParaRPr lang="en-US" dirty="0"/>
          </a:p>
        </p:txBody>
      </p:sp>
    </p:spTree>
    <p:extLst>
      <p:ext uri="{BB962C8B-B14F-4D97-AF65-F5344CB8AC3E}">
        <p14:creationId xmlns:p14="http://schemas.microsoft.com/office/powerpoint/2010/main" val="748231976"/>
      </p:ext>
    </p:extLst>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SSSC Board Elections</a:t>
            </a:r>
            <a:endParaRPr lang="en-US" dirty="0"/>
          </a:p>
        </p:txBody>
      </p:sp>
      <p:sp>
        <p:nvSpPr>
          <p:cNvPr id="3" name="Subtitle 2"/>
          <p:cNvSpPr>
            <a:spLocks noGrp="1"/>
          </p:cNvSpPr>
          <p:nvPr>
            <p:ph type="subTitle" idx="1"/>
          </p:nvPr>
        </p:nvSpPr>
        <p:spPr/>
        <p:txBody>
          <a:bodyPr/>
          <a:lstStyle/>
          <a:p>
            <a:pPr>
              <a:defRPr/>
            </a:pPr>
            <a:r>
              <a:rPr lang="en-US" smtClean="0"/>
              <a:t>2015 Election</a:t>
            </a:r>
            <a:endParaRPr lang="en-US" dirty="0"/>
          </a:p>
        </p:txBody>
      </p:sp>
    </p:spTree>
  </p:cSld>
  <p:clrMapOvr>
    <a:masterClrMapping/>
  </p:clrMapOvr>
  <p:transition xmlns:p14="http://schemas.microsoft.com/office/powerpoint/2010/main">
    <p:split orient="vert" dir="in"/>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outerShdw blurRad="38100" dist="38100" dir="2700000" algn="tl">
                <a:srgbClr val="000000">
                  <a:alpha val="43137"/>
                </a:srgbClr>
              </a:outerShdw>
            </a:effectLst>
            <a:latin typeface="Arial" charset="0"/>
            <a:ea typeface="ＭＳ Ｐゴシック"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9342276CF6CBB4B9F9C1C01C77D8F6B" ma:contentTypeVersion="1" ma:contentTypeDescription="Create a new document." ma:contentTypeScope="" ma:versionID="f629ef02e3b09298cfad7ddcb6da3f56">
  <xsd:schema xmlns:xsd="http://www.w3.org/2001/XMLSchema" xmlns:xs="http://www.w3.org/2001/XMLSchema" xmlns:p="http://schemas.microsoft.com/office/2006/metadata/properties" xmlns:ns2="5cebd782-5cc1-4e71-95f4-efb288091763" targetNamespace="http://schemas.microsoft.com/office/2006/metadata/properties" ma:root="true" ma:fieldsID="b2adce3469d4eb012aab6c2bfeacd114" ns2:_="">
    <xsd:import namespace="5cebd782-5cc1-4e71-95f4-efb28809176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cebd782-5cc1-4e71-95f4-efb28809176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AC16EF-96DA-4BF7-A88A-6B046C148371}"/>
</file>

<file path=customXml/itemProps2.xml><?xml version="1.0" encoding="utf-8"?>
<ds:datastoreItem xmlns:ds="http://schemas.openxmlformats.org/officeDocument/2006/customXml" ds:itemID="{34E68678-DD79-44C0-88D9-8015F852B121}"/>
</file>

<file path=customXml/itemProps3.xml><?xml version="1.0" encoding="utf-8"?>
<ds:datastoreItem xmlns:ds="http://schemas.openxmlformats.org/officeDocument/2006/customXml" ds:itemID="{D66D15BD-26C9-4412-B56C-3D5CED809163}"/>
</file>

<file path=docProps/app.xml><?xml version="1.0" encoding="utf-8"?>
<Properties xmlns="http://schemas.openxmlformats.org/officeDocument/2006/extended-properties" xmlns:vt="http://schemas.openxmlformats.org/officeDocument/2006/docPropsVTypes">
  <Template/>
  <TotalTime>7913</TotalTime>
  <Words>1219</Words>
  <Application>Microsoft Macintosh PowerPoint</Application>
  <PresentationFormat>On-screen Show (4:3)</PresentationFormat>
  <Paragraphs>138</Paragraphs>
  <Slides>23</Slides>
  <Notes>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Layers</vt:lpstr>
      <vt:lpstr>Siri Singh Sahib Corporation </vt:lpstr>
      <vt:lpstr>Review of First Term</vt:lpstr>
      <vt:lpstr>Activity Since April</vt:lpstr>
      <vt:lpstr>Link to Bylaws</vt:lpstr>
      <vt:lpstr>CCC Update </vt:lpstr>
      <vt:lpstr>2015 Grant Requests</vt:lpstr>
      <vt:lpstr>Strategic Thinking Initiative</vt:lpstr>
      <vt:lpstr>Strategic Thinking</vt:lpstr>
      <vt:lpstr>SSSC Board Elections</vt:lpstr>
      <vt:lpstr>Qualifications for Board Membership (from bylaws)</vt:lpstr>
      <vt:lpstr>Qualifications for Board Membership (from bylaws)</vt:lpstr>
      <vt:lpstr>Qualifications for Board Membership (from bylaws)</vt:lpstr>
      <vt:lpstr>Electorate (from policy)</vt:lpstr>
      <vt:lpstr>Election Term (from bylaws)</vt:lpstr>
      <vt:lpstr>Election Term (from policy)</vt:lpstr>
      <vt:lpstr>Election Schedule and Procedures (from policy) </vt:lpstr>
      <vt:lpstr>Phases of the 2015 Election</vt:lpstr>
      <vt:lpstr>Phases of the 2015 Election</vt:lpstr>
      <vt:lpstr>SSSC Members’ Terms</vt:lpstr>
      <vt:lpstr>Ex-Officio Members of the SSSC</vt:lpstr>
      <vt:lpstr>Group A - Members’ Terms Ending in 2015</vt:lpstr>
      <vt:lpstr>Group B - Members’ Terms Ending in 2017</vt:lpstr>
      <vt:lpstr>PowerPoint Presentation</vt:lpstr>
    </vt:vector>
  </TitlesOfParts>
  <Company>Firstsource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Dasvandh </dc:title>
  <dc:creator>Satwant</dc:creator>
  <cp:lastModifiedBy>Hari Simran Singh Khalsa</cp:lastModifiedBy>
  <cp:revision>117</cp:revision>
  <dcterms:created xsi:type="dcterms:W3CDTF">2010-04-17T16:18:56Z</dcterms:created>
  <dcterms:modified xsi:type="dcterms:W3CDTF">2014-10-03T01:15:08Z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0x01010059342276CF6CBB4B9F9C1C01C77D8F6B</vt:lpwstr>
  </property>
</Properties>
</file>