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1"/>
  </p:sldMasterIdLst>
  <p:notesMasterIdLst>
    <p:notesMasterId r:id="rId22"/>
  </p:notesMasterIdLst>
  <p:sldIdLst>
    <p:sldId id="256" r:id="rId2"/>
    <p:sldId id="278" r:id="rId3"/>
    <p:sldId id="257" r:id="rId4"/>
    <p:sldId id="258" r:id="rId5"/>
    <p:sldId id="283" r:id="rId6"/>
    <p:sldId id="259" r:id="rId7"/>
    <p:sldId id="260" r:id="rId8"/>
    <p:sldId id="297" r:id="rId9"/>
    <p:sldId id="284" r:id="rId10"/>
    <p:sldId id="269" r:id="rId11"/>
    <p:sldId id="270" r:id="rId12"/>
    <p:sldId id="285" r:id="rId13"/>
    <p:sldId id="262" r:id="rId14"/>
    <p:sldId id="299" r:id="rId15"/>
    <p:sldId id="300" r:id="rId16"/>
    <p:sldId id="301" r:id="rId17"/>
    <p:sldId id="302" r:id="rId18"/>
    <p:sldId id="303" r:id="rId19"/>
    <p:sldId id="287" r:id="rId20"/>
    <p:sldId id="26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50000"/>
    <p:restoredTop sz="93137"/>
  </p:normalViewPr>
  <p:slideViewPr>
    <p:cSldViewPr snapToGrid="0" snapToObjects="1">
      <p:cViewPr varScale="1">
        <p:scale>
          <a:sx n="150" d="100"/>
          <a:sy n="150" d="100"/>
        </p:scale>
        <p:origin x="3336" y="17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9F77E6-2763-C143-92FB-C14A4CC992BB}" type="datetimeFigureOut">
              <a:rPr lang="en-US" smtClean="0"/>
              <a:t>4/18/18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103F66-5BEA-B846-8D9A-E1C68FE5BCFF}" type="slidenum">
              <a:rPr lang="en-US" smtClean="0"/>
              <a:t>‹#›</a:t>
            </a:fld>
            <a:endParaRPr lang="en-US"/>
          </a:p>
        </p:txBody>
      </p:sp>
    </p:spTree>
    <p:extLst>
      <p:ext uri="{BB962C8B-B14F-4D97-AF65-F5344CB8AC3E}">
        <p14:creationId xmlns:p14="http://schemas.microsoft.com/office/powerpoint/2010/main" val="22938301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03F66-5BEA-B846-8D9A-E1C68FE5BCFF}" type="slidenum">
              <a:rPr lang="en-US" smtClean="0"/>
              <a:t>1</a:t>
            </a:fld>
            <a:endParaRPr lang="en-US"/>
          </a:p>
        </p:txBody>
      </p:sp>
    </p:spTree>
    <p:extLst>
      <p:ext uri="{BB962C8B-B14F-4D97-AF65-F5344CB8AC3E}">
        <p14:creationId xmlns:p14="http://schemas.microsoft.com/office/powerpoint/2010/main" val="156092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03F66-5BEA-B846-8D9A-E1C68FE5BCFF}" type="slidenum">
              <a:rPr lang="en-US" smtClean="0"/>
              <a:t>2</a:t>
            </a:fld>
            <a:endParaRPr lang="en-US"/>
          </a:p>
        </p:txBody>
      </p:sp>
    </p:spTree>
    <p:extLst>
      <p:ext uri="{BB962C8B-B14F-4D97-AF65-F5344CB8AC3E}">
        <p14:creationId xmlns:p14="http://schemas.microsoft.com/office/powerpoint/2010/main" val="1893703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Khalsa</a:t>
            </a:r>
            <a:r>
              <a:rPr lang="en-US" baseline="0" dirty="0"/>
              <a:t> Council members to bring students to </a:t>
            </a:r>
            <a:r>
              <a:rPr lang="en-US" baseline="0" dirty="0" err="1"/>
              <a:t>Anandpursahib</a:t>
            </a:r>
            <a:r>
              <a:rPr lang="en-US" baseline="0" dirty="0"/>
              <a:t> and be part of fulfilling its destiny to be a great teaching center.  </a:t>
            </a:r>
            <a:endParaRPr lang="en-US" dirty="0"/>
          </a:p>
        </p:txBody>
      </p:sp>
      <p:sp>
        <p:nvSpPr>
          <p:cNvPr id="4" name="Slide Number Placeholder 3"/>
          <p:cNvSpPr>
            <a:spLocks noGrp="1"/>
          </p:cNvSpPr>
          <p:nvPr>
            <p:ph type="sldNum" sz="quarter" idx="10"/>
          </p:nvPr>
        </p:nvSpPr>
        <p:spPr/>
        <p:txBody>
          <a:bodyPr/>
          <a:lstStyle/>
          <a:p>
            <a:fld id="{85103F66-5BEA-B846-8D9A-E1C68FE5BCFF}" type="slidenum">
              <a:rPr lang="en-US" smtClean="0"/>
              <a:t>7</a:t>
            </a:fld>
            <a:endParaRPr lang="en-US"/>
          </a:p>
        </p:txBody>
      </p:sp>
    </p:spTree>
    <p:extLst>
      <p:ext uri="{BB962C8B-B14F-4D97-AF65-F5344CB8AC3E}">
        <p14:creationId xmlns:p14="http://schemas.microsoft.com/office/powerpoint/2010/main" val="2018659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Khalsa</a:t>
            </a:r>
            <a:r>
              <a:rPr lang="en-US" baseline="0" dirty="0"/>
              <a:t> Council members to bring students to </a:t>
            </a:r>
            <a:r>
              <a:rPr lang="en-US" baseline="0" dirty="0" err="1"/>
              <a:t>Anandpursahib</a:t>
            </a:r>
            <a:r>
              <a:rPr lang="en-US" baseline="0" dirty="0"/>
              <a:t> and be part of fulfilling its destiny to be a great teaching center.  </a:t>
            </a:r>
            <a:endParaRPr lang="en-US" dirty="0"/>
          </a:p>
        </p:txBody>
      </p:sp>
      <p:sp>
        <p:nvSpPr>
          <p:cNvPr id="4" name="Slide Number Placeholder 3"/>
          <p:cNvSpPr>
            <a:spLocks noGrp="1"/>
          </p:cNvSpPr>
          <p:nvPr>
            <p:ph type="sldNum" sz="quarter" idx="10"/>
          </p:nvPr>
        </p:nvSpPr>
        <p:spPr/>
        <p:txBody>
          <a:bodyPr/>
          <a:lstStyle/>
          <a:p>
            <a:fld id="{85103F66-5BEA-B846-8D9A-E1C68FE5BCFF}" type="slidenum">
              <a:rPr lang="en-US" smtClean="0"/>
              <a:t>8</a:t>
            </a:fld>
            <a:endParaRPr lang="en-US"/>
          </a:p>
        </p:txBody>
      </p:sp>
    </p:spTree>
    <p:extLst>
      <p:ext uri="{BB962C8B-B14F-4D97-AF65-F5344CB8AC3E}">
        <p14:creationId xmlns:p14="http://schemas.microsoft.com/office/powerpoint/2010/main" val="1779297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03F66-5BEA-B846-8D9A-E1C68FE5BCFF}" type="slidenum">
              <a:rPr lang="en-US" smtClean="0"/>
              <a:t>10</a:t>
            </a:fld>
            <a:endParaRPr lang="en-US"/>
          </a:p>
        </p:txBody>
      </p:sp>
    </p:spTree>
    <p:extLst>
      <p:ext uri="{BB962C8B-B14F-4D97-AF65-F5344CB8AC3E}">
        <p14:creationId xmlns:p14="http://schemas.microsoft.com/office/powerpoint/2010/main" val="1521108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03F66-5BEA-B846-8D9A-E1C68FE5BCFF}" type="slidenum">
              <a:rPr lang="en-US" smtClean="0"/>
              <a:t>19</a:t>
            </a:fld>
            <a:endParaRPr lang="en-US"/>
          </a:p>
        </p:txBody>
      </p:sp>
    </p:spTree>
    <p:extLst>
      <p:ext uri="{BB962C8B-B14F-4D97-AF65-F5344CB8AC3E}">
        <p14:creationId xmlns:p14="http://schemas.microsoft.com/office/powerpoint/2010/main" val="344538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3EB313FB-626C-CE42-B4D0-980487353805}"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63BED-7C2E-5449-9946-9ED919A370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B313FB-626C-CE42-B4D0-980487353805}" type="datetimeFigureOut">
              <a:rPr lang="en-US" smtClean="0"/>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63BED-7C2E-5449-9946-9ED919A370BF}"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EB313FB-626C-CE42-B4D0-980487353805}"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63BED-7C2E-5449-9946-9ED919A370B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EB313FB-626C-CE42-B4D0-980487353805}"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63BED-7C2E-5449-9946-9ED919A370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EB313FB-626C-CE42-B4D0-980487353805}"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63BED-7C2E-5449-9946-9ED919A370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3EB313FB-626C-CE42-B4D0-980487353805}"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63BED-7C2E-5449-9946-9ED919A370BF}"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B313FB-626C-CE42-B4D0-980487353805}"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63BED-7C2E-5449-9946-9ED919A370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3EB313FB-626C-CE42-B4D0-980487353805}" type="datetimeFigureOut">
              <a:rPr lang="en-US" smtClean="0"/>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63BED-7C2E-5449-9946-9ED919A370B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3EB313FB-626C-CE42-B4D0-980487353805}" type="datetimeFigureOut">
              <a:rPr lang="en-US" smtClean="0"/>
              <a:t>4/18/18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C63BED-7C2E-5449-9946-9ED919A370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3EB313FB-626C-CE42-B4D0-980487353805}" type="datetimeFigureOut">
              <a:rPr lang="en-US" smtClean="0"/>
              <a:t>4/18/18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C63BED-7C2E-5449-9946-9ED919A370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313FB-626C-CE42-B4D0-980487353805}" type="datetimeFigureOut">
              <a:rPr lang="en-US" smtClean="0"/>
              <a:t>4/18/18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C63BED-7C2E-5449-9946-9ED919A370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B313FB-626C-CE42-B4D0-980487353805}" type="datetimeFigureOut">
              <a:rPr lang="en-US" smtClean="0"/>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63BED-7C2E-5449-9946-9ED919A370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EB313FB-626C-CE42-B4D0-980487353805}" type="datetimeFigureOut">
              <a:rPr lang="en-US" smtClean="0"/>
              <a:t>4/18/18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4CC63BED-7C2E-5449-9946-9ED919A370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Siri Singh Sahib Corporation 	</a:t>
            </a:r>
          </a:p>
        </p:txBody>
      </p:sp>
      <p:sp>
        <p:nvSpPr>
          <p:cNvPr id="3" name="Subtitle 2"/>
          <p:cNvSpPr>
            <a:spLocks noGrp="1"/>
          </p:cNvSpPr>
          <p:nvPr>
            <p:ph type="subTitle" idx="1"/>
          </p:nvPr>
        </p:nvSpPr>
        <p:spPr/>
        <p:txBody>
          <a:bodyPr/>
          <a:lstStyle/>
          <a:p>
            <a:r>
              <a:rPr lang="en-US" dirty="0"/>
              <a:t>Executive Director’s Report</a:t>
            </a:r>
          </a:p>
          <a:p>
            <a:r>
              <a:rPr lang="en-US" dirty="0"/>
              <a:t>Khalsa Council – April 2018</a:t>
            </a:r>
          </a:p>
        </p:txBody>
      </p:sp>
    </p:spTree>
    <p:extLst>
      <p:ext uri="{BB962C8B-B14F-4D97-AF65-F5344CB8AC3E}">
        <p14:creationId xmlns:p14="http://schemas.microsoft.com/office/powerpoint/2010/main" val="4158878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Actions of the SSSC</a:t>
            </a:r>
            <a:br>
              <a:rPr lang="en-US" dirty="0"/>
            </a:br>
            <a:r>
              <a:rPr lang="en-US" dirty="0"/>
              <a:t>For Profits</a:t>
            </a:r>
          </a:p>
        </p:txBody>
      </p:sp>
      <p:sp>
        <p:nvSpPr>
          <p:cNvPr id="3" name="Content Placeholder 2"/>
          <p:cNvSpPr>
            <a:spLocks noGrp="1"/>
          </p:cNvSpPr>
          <p:nvPr>
            <p:ph idx="1"/>
          </p:nvPr>
        </p:nvSpPr>
        <p:spPr/>
        <p:txBody>
          <a:bodyPr>
            <a:normAutofit/>
          </a:bodyPr>
          <a:lstStyle/>
          <a:p>
            <a:r>
              <a:rPr lang="en-US" dirty="0"/>
              <a:t>Placement of SSSC members on three for-profit boards</a:t>
            </a:r>
          </a:p>
          <a:p>
            <a:pPr lvl="1"/>
            <a:r>
              <a:rPr lang="en-US" dirty="0"/>
              <a:t>Purpose: </a:t>
            </a:r>
          </a:p>
          <a:p>
            <a:pPr lvl="2"/>
            <a:r>
              <a:rPr lang="en-US" dirty="0"/>
              <a:t>Facilitate the flow of communication between SSSC and for-profits</a:t>
            </a:r>
          </a:p>
          <a:p>
            <a:pPr lvl="2"/>
            <a:r>
              <a:rPr lang="en-US" dirty="0"/>
              <a:t>To supply experience to the for profit boards</a:t>
            </a:r>
          </a:p>
          <a:p>
            <a:pPr lvl="1"/>
            <a:r>
              <a:rPr lang="en-US" dirty="0"/>
              <a:t>Survey done to evaluate benefit of the program</a:t>
            </a:r>
          </a:p>
          <a:p>
            <a:pPr lvl="1"/>
            <a:r>
              <a:rPr lang="en-US" dirty="0"/>
              <a:t>The SSSC Board voted to continue the program</a:t>
            </a:r>
          </a:p>
          <a:p>
            <a:pPr lvl="1"/>
            <a:endParaRPr lang="en-US" dirty="0"/>
          </a:p>
        </p:txBody>
      </p:sp>
    </p:spTree>
    <p:extLst>
      <p:ext uri="{BB962C8B-B14F-4D97-AF65-F5344CB8AC3E}">
        <p14:creationId xmlns:p14="http://schemas.microsoft.com/office/powerpoint/2010/main" val="774179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Actions of the SSSC</a:t>
            </a:r>
            <a:br>
              <a:rPr lang="en-US" sz="4400" dirty="0"/>
            </a:br>
            <a:r>
              <a:rPr lang="en-US" sz="4400" dirty="0"/>
              <a:t>For-Profits</a:t>
            </a:r>
          </a:p>
        </p:txBody>
      </p:sp>
      <p:sp>
        <p:nvSpPr>
          <p:cNvPr id="3" name="Content Placeholder 2"/>
          <p:cNvSpPr>
            <a:spLocks noGrp="1"/>
          </p:cNvSpPr>
          <p:nvPr>
            <p:ph idx="1"/>
          </p:nvPr>
        </p:nvSpPr>
        <p:spPr/>
        <p:txBody>
          <a:bodyPr>
            <a:normAutofit fontScale="92500" lnSpcReduction="20000"/>
          </a:bodyPr>
          <a:lstStyle/>
          <a:p>
            <a:r>
              <a:rPr lang="en-US" dirty="0"/>
              <a:t>Extended Policy adopted February 1, 2017 enabling SSSC members to serve on the for profit boards till February 1, 2019</a:t>
            </a:r>
          </a:p>
          <a:p>
            <a:r>
              <a:rPr lang="en-US" dirty="0"/>
              <a:t>Current SSSC Board Member on KIIT (extended to February 1, 2019)</a:t>
            </a:r>
          </a:p>
          <a:p>
            <a:pPr lvl="1"/>
            <a:r>
              <a:rPr lang="en-US" dirty="0"/>
              <a:t>Gurutej Singh – KIIT</a:t>
            </a:r>
          </a:p>
          <a:p>
            <a:pPr marL="355600" indent="-342900"/>
            <a:r>
              <a:rPr lang="en-US" dirty="0"/>
              <a:t>Current SSSC Board Member on EWTC and Akal (Recommended to KIIT that they be extended to February 1, 2019). This was subsequently approved by KIIT. </a:t>
            </a:r>
          </a:p>
          <a:p>
            <a:pPr lvl="1"/>
            <a:r>
              <a:rPr lang="en-US" dirty="0"/>
              <a:t>Sat Hari Singh - EWTC</a:t>
            </a:r>
          </a:p>
          <a:p>
            <a:pPr lvl="1"/>
            <a:r>
              <a:rPr lang="en-US" dirty="0"/>
              <a:t>Amrit Singh </a:t>
            </a:r>
            <a:r>
              <a:rPr lang="mr-IN" dirty="0"/>
              <a:t>–</a:t>
            </a:r>
            <a:r>
              <a:rPr lang="en-US" dirty="0"/>
              <a:t> Akal </a:t>
            </a:r>
          </a:p>
        </p:txBody>
      </p:sp>
    </p:spTree>
    <p:extLst>
      <p:ext uri="{BB962C8B-B14F-4D97-AF65-F5344CB8AC3E}">
        <p14:creationId xmlns:p14="http://schemas.microsoft.com/office/powerpoint/2010/main" val="1626990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SSSC Governance and Process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52248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Actions of the SSSC-Governance Process and Procedure</a:t>
            </a:r>
          </a:p>
        </p:txBody>
      </p:sp>
      <p:sp>
        <p:nvSpPr>
          <p:cNvPr id="3" name="Content Placeholder 2"/>
          <p:cNvSpPr>
            <a:spLocks noGrp="1"/>
          </p:cNvSpPr>
          <p:nvPr>
            <p:ph idx="1"/>
          </p:nvPr>
        </p:nvSpPr>
        <p:spPr/>
        <p:txBody>
          <a:bodyPr>
            <a:normAutofit/>
          </a:bodyPr>
          <a:lstStyle/>
          <a:p>
            <a:r>
              <a:rPr lang="en-US" dirty="0"/>
              <a:t>Property Restructuring</a:t>
            </a:r>
          </a:p>
          <a:p>
            <a:pPr lvl="1"/>
            <a:r>
              <a:rPr lang="en-US" dirty="0"/>
              <a:t>Siri Singh Sahib of Sikh Dharma dissolved</a:t>
            </a:r>
          </a:p>
          <a:p>
            <a:pPr lvl="1"/>
            <a:r>
              <a:rPr lang="en-US" dirty="0"/>
              <a:t>Employees to transition to LYF Management</a:t>
            </a:r>
          </a:p>
          <a:p>
            <a:pPr lvl="1"/>
            <a:r>
              <a:rPr lang="en-US" dirty="0"/>
              <a:t>Some things to tie up but restructuring largely completed</a:t>
            </a:r>
          </a:p>
        </p:txBody>
      </p:sp>
    </p:spTree>
    <p:extLst>
      <p:ext uri="{BB962C8B-B14F-4D97-AF65-F5344CB8AC3E}">
        <p14:creationId xmlns:p14="http://schemas.microsoft.com/office/powerpoint/2010/main" val="2685641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Actions of the SSSC-Governance Process and Procedure</a:t>
            </a:r>
          </a:p>
        </p:txBody>
      </p:sp>
      <p:sp>
        <p:nvSpPr>
          <p:cNvPr id="3" name="Content Placeholder 2"/>
          <p:cNvSpPr>
            <a:spLocks noGrp="1"/>
          </p:cNvSpPr>
          <p:nvPr>
            <p:ph idx="1"/>
          </p:nvPr>
        </p:nvSpPr>
        <p:spPr/>
        <p:txBody>
          <a:bodyPr>
            <a:normAutofit/>
          </a:bodyPr>
          <a:lstStyle/>
          <a:p>
            <a:r>
              <a:rPr lang="en-US" dirty="0"/>
              <a:t>The SSSC replaces the current Section 2.3 of the bylaws with the following: </a:t>
            </a:r>
          </a:p>
          <a:p>
            <a:pPr lvl="1"/>
            <a:r>
              <a:rPr lang="en-US" i="1" dirty="0"/>
              <a:t>Section 2.3 Number of Trustees. The Board of Trustees shall consist of fifteen (15) Elected Trustees and two (2) Ministerial Ex-Officio Trustees, the Siri Sikdar Sahib/a and the Bhai Sahib/a of Sikh Dharma International. However, for a period beginning the first day of the September 2017 Khalsa Council Meetings until the first day of the April 2020 Khalsa Council meetings the Board of Trustees shall consist of fifteen (15) Elected Trustees, the two (2) Ministerial Ex-Officio Trustees, and Kulbir Singh Puri. </a:t>
            </a:r>
          </a:p>
          <a:p>
            <a:pPr lvl="1"/>
            <a:endParaRPr lang="en-US" dirty="0"/>
          </a:p>
          <a:p>
            <a:pPr lvl="1"/>
            <a:endParaRPr lang="en-US" dirty="0"/>
          </a:p>
        </p:txBody>
      </p:sp>
    </p:spTree>
    <p:extLst>
      <p:ext uri="{BB962C8B-B14F-4D97-AF65-F5344CB8AC3E}">
        <p14:creationId xmlns:p14="http://schemas.microsoft.com/office/powerpoint/2010/main" val="507240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Actions of the SSSC-Governance Process and Procedure</a:t>
            </a:r>
          </a:p>
        </p:txBody>
      </p:sp>
      <p:sp>
        <p:nvSpPr>
          <p:cNvPr id="3" name="Content Placeholder 2"/>
          <p:cNvSpPr>
            <a:spLocks noGrp="1"/>
          </p:cNvSpPr>
          <p:nvPr>
            <p:ph idx="1"/>
          </p:nvPr>
        </p:nvSpPr>
        <p:spPr/>
        <p:txBody>
          <a:bodyPr>
            <a:normAutofit/>
          </a:bodyPr>
          <a:lstStyle/>
          <a:p>
            <a:pPr lvl="1"/>
            <a:r>
              <a:rPr lang="en-US" dirty="0"/>
              <a:t>From the SSSC Bylaws: </a:t>
            </a:r>
            <a:r>
              <a:rPr lang="en-US" i="1" dirty="0"/>
              <a:t>A vacancy on the Board of Trustees relating to an Elected Trustee shall be filled by the person receiving the next highest number of votes in the most recent election, who currently meets the qualifications specified in Section 2.6 of these bylaws and is willing to serve.</a:t>
            </a:r>
          </a:p>
          <a:p>
            <a:pPr lvl="1"/>
            <a:endParaRPr lang="en-US" i="1" dirty="0"/>
          </a:p>
          <a:p>
            <a:pPr lvl="1"/>
            <a:r>
              <a:rPr lang="en-US" dirty="0"/>
              <a:t>As Guru Amrit Singh was the next highest vote getter, he re-joined the board in September.</a:t>
            </a:r>
          </a:p>
        </p:txBody>
      </p:sp>
    </p:spTree>
    <p:extLst>
      <p:ext uri="{BB962C8B-B14F-4D97-AF65-F5344CB8AC3E}">
        <p14:creationId xmlns:p14="http://schemas.microsoft.com/office/powerpoint/2010/main" val="1714412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Actions of the SSSC-Governance Process and Procedure</a:t>
            </a:r>
          </a:p>
        </p:txBody>
      </p:sp>
      <p:sp>
        <p:nvSpPr>
          <p:cNvPr id="3" name="Content Placeholder 2"/>
          <p:cNvSpPr>
            <a:spLocks noGrp="1"/>
          </p:cNvSpPr>
          <p:nvPr>
            <p:ph idx="1"/>
          </p:nvPr>
        </p:nvSpPr>
        <p:spPr/>
        <p:txBody>
          <a:bodyPr>
            <a:normAutofit fontScale="92500"/>
          </a:bodyPr>
          <a:lstStyle/>
          <a:p>
            <a:pPr lvl="1"/>
            <a:r>
              <a:rPr lang="en-US" dirty="0"/>
              <a:t>Amended the following section of the SSSC Bylaws</a:t>
            </a:r>
          </a:p>
          <a:p>
            <a:pPr lvl="2"/>
            <a:r>
              <a:rPr lang="en-US" i="1" dirty="0"/>
              <a:t>Section 4.2 Selection and Term of Office. The officers of the corporation shall be elected by affirmative vote of at least two-thirds (2/3) of the Trustees then in office and shall serve for a term of two and one-half years (2.5) years or such shorter term as may be designated by the Board of Trustees. The election of officers shall take place at the second Face to Face meeting of the Board of Trustees following each election of Trustees and at such other times as the Board may determine. Each officer shall hold office until such officer's resignation, removal, or other disqualification from service, or until such officer's respective successor shall be elected. If in the event that the current officers do not rejoin the Board, the election will take place at the first meeting of the Board following the election. </a:t>
            </a:r>
          </a:p>
        </p:txBody>
      </p:sp>
    </p:spTree>
    <p:extLst>
      <p:ext uri="{BB962C8B-B14F-4D97-AF65-F5344CB8AC3E}">
        <p14:creationId xmlns:p14="http://schemas.microsoft.com/office/powerpoint/2010/main" val="2016663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Actions of the SSSC-Governance Process and Procedure</a:t>
            </a:r>
          </a:p>
        </p:txBody>
      </p:sp>
      <p:sp>
        <p:nvSpPr>
          <p:cNvPr id="3" name="Content Placeholder 2"/>
          <p:cNvSpPr>
            <a:spLocks noGrp="1"/>
          </p:cNvSpPr>
          <p:nvPr>
            <p:ph idx="1"/>
          </p:nvPr>
        </p:nvSpPr>
        <p:spPr/>
        <p:txBody>
          <a:bodyPr>
            <a:normAutofit lnSpcReduction="10000"/>
          </a:bodyPr>
          <a:lstStyle/>
          <a:p>
            <a:pPr lvl="1"/>
            <a:r>
              <a:rPr lang="en-US" dirty="0"/>
              <a:t>Election of SSSC Officers</a:t>
            </a:r>
          </a:p>
          <a:p>
            <a:pPr lvl="2"/>
            <a:r>
              <a:rPr lang="en-US" dirty="0"/>
              <a:t>President – </a:t>
            </a:r>
            <a:r>
              <a:rPr lang="en-US" dirty="0" err="1"/>
              <a:t>Gurujodha</a:t>
            </a:r>
            <a:r>
              <a:rPr lang="en-US" dirty="0"/>
              <a:t> Singh</a:t>
            </a:r>
          </a:p>
          <a:p>
            <a:pPr lvl="2"/>
            <a:r>
              <a:rPr lang="en-US" dirty="0"/>
              <a:t>Vice President – </a:t>
            </a:r>
            <a:r>
              <a:rPr lang="en-US" dirty="0" err="1"/>
              <a:t>Kulwant</a:t>
            </a:r>
            <a:r>
              <a:rPr lang="en-US" dirty="0"/>
              <a:t> Kaur (newly activated)</a:t>
            </a:r>
          </a:p>
          <a:p>
            <a:pPr lvl="2"/>
            <a:r>
              <a:rPr lang="en-US" dirty="0"/>
              <a:t>Treasurer – Guru Amrit Singh </a:t>
            </a:r>
          </a:p>
          <a:p>
            <a:pPr lvl="2"/>
            <a:r>
              <a:rPr lang="en-US" dirty="0"/>
              <a:t>Secretary – Viriam Singh </a:t>
            </a:r>
            <a:endParaRPr lang="en-US" i="1" dirty="0"/>
          </a:p>
          <a:p>
            <a:pPr lvl="1"/>
            <a:r>
              <a:rPr lang="en-US" dirty="0"/>
              <a:t>Requires a 2/3 majority to serve</a:t>
            </a:r>
          </a:p>
          <a:p>
            <a:pPr lvl="1"/>
            <a:r>
              <a:rPr lang="en-US" dirty="0"/>
              <a:t>Term is 2.5 years</a:t>
            </a:r>
          </a:p>
          <a:p>
            <a:pPr lvl="1"/>
            <a:r>
              <a:rPr lang="en-US" dirty="0"/>
              <a:t>Detailed procedure developed including candidates making statements, Q&amp;A, and discussion</a:t>
            </a:r>
          </a:p>
          <a:p>
            <a:pPr lvl="1"/>
            <a:r>
              <a:rPr lang="en-US" dirty="0"/>
              <a:t>Job descriptions developed/refined</a:t>
            </a:r>
          </a:p>
          <a:p>
            <a:pPr lvl="1"/>
            <a:r>
              <a:rPr lang="en-US" dirty="0"/>
              <a:t>Process for resolving deadlocks (no candidate has a 2/3 majority)</a:t>
            </a:r>
          </a:p>
          <a:p>
            <a:pPr lvl="1"/>
            <a:endParaRPr lang="en-US" dirty="0"/>
          </a:p>
        </p:txBody>
      </p:sp>
    </p:spTree>
    <p:extLst>
      <p:ext uri="{BB962C8B-B14F-4D97-AF65-F5344CB8AC3E}">
        <p14:creationId xmlns:p14="http://schemas.microsoft.com/office/powerpoint/2010/main" val="3524005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Actions of the SSSC-Governance Process and Procedure</a:t>
            </a:r>
          </a:p>
        </p:txBody>
      </p:sp>
      <p:sp>
        <p:nvSpPr>
          <p:cNvPr id="3" name="Content Placeholder 2"/>
          <p:cNvSpPr>
            <a:spLocks noGrp="1"/>
          </p:cNvSpPr>
          <p:nvPr>
            <p:ph idx="1"/>
          </p:nvPr>
        </p:nvSpPr>
        <p:spPr/>
        <p:txBody>
          <a:bodyPr>
            <a:noAutofit/>
          </a:bodyPr>
          <a:lstStyle/>
          <a:p>
            <a:r>
              <a:rPr lang="en-US" sz="1400" dirty="0"/>
              <a:t>SSSC resolution reconstituting LYB Board per LYB Amended Bylaws. This action was delayed after the April 2017 FTF meeting pending further negotiations with the LYF Management Board regarding the Property Management Agreement and the respective duties of the LYF Management and LYB boards.</a:t>
            </a:r>
          </a:p>
          <a:p>
            <a:r>
              <a:rPr lang="en-US" sz="1400" dirty="0"/>
              <a:t>SSSC resolution authorizing transfer of SSS of SD personal property to LYF Sacred Collection, LLC. At the April 2017 FTF meeting, the SSSC Board authorized the transfer of SSS of SD real property to newly created LLCs but delayed authorizing the transfer of personal property assets until SSSC President </a:t>
            </a:r>
            <a:r>
              <a:rPr lang="en-US" sz="1400" dirty="0" err="1"/>
              <a:t>Gurujodha</a:t>
            </a:r>
            <a:r>
              <a:rPr lang="en-US" sz="1400" dirty="0"/>
              <a:t> Singh and Chancellor Amrit Kaur could obtain additional information and legal advice related to the transfer. Marisa </a:t>
            </a:r>
            <a:r>
              <a:rPr lang="en-US" sz="1400" dirty="0" err="1"/>
              <a:t>Meltebeke</a:t>
            </a:r>
            <a:r>
              <a:rPr lang="en-US" sz="1400" dirty="0"/>
              <a:t> at Davis Wright Tremaine provided the requested advice and said that a valid assignment was sufficient to assign the SSS of SD personal property assets per the restructuring plan. An assignment has been prepared and is attached to the proposed resolution. See Exhibit A2 to see full motion.</a:t>
            </a:r>
          </a:p>
          <a:p>
            <a:r>
              <a:rPr lang="en-US" sz="1400" dirty="0"/>
              <a:t>The SSSC adopts the Fourth Amended bylaws which specifies the following: NONPROFIT ENTITIES NOT SUBJECT TO SECTION 2.6</a:t>
            </a:r>
            <a:br>
              <a:rPr lang="en-US" sz="1400" dirty="0"/>
            </a:br>
            <a:r>
              <a:rPr lang="en-US" sz="1400" dirty="0"/>
              <a:t>-LYB Foundation (Oregon)</a:t>
            </a:r>
            <a:br>
              <a:rPr lang="en-US" sz="1400" dirty="0"/>
            </a:br>
            <a:r>
              <a:rPr lang="en-US" sz="1400" dirty="0"/>
              <a:t>-LYF Management, LLC (Delaware)</a:t>
            </a:r>
            <a:br>
              <a:rPr lang="en-US" dirty="0"/>
            </a:br>
            <a:endParaRPr lang="en-US" dirty="0"/>
          </a:p>
          <a:p>
            <a:pPr marL="0" indent="0">
              <a:buNone/>
            </a:pPr>
            <a:endParaRPr lang="en-US" dirty="0"/>
          </a:p>
        </p:txBody>
      </p:sp>
    </p:spTree>
    <p:extLst>
      <p:ext uri="{BB962C8B-B14F-4D97-AF65-F5344CB8AC3E}">
        <p14:creationId xmlns:p14="http://schemas.microsoft.com/office/powerpoint/2010/main" val="3523797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Outreach Efforts</a:t>
            </a:r>
          </a:p>
        </p:txBody>
      </p:sp>
      <p:sp>
        <p:nvSpPr>
          <p:cNvPr id="3" name="Content Placeholder 2"/>
          <p:cNvSpPr>
            <a:spLocks noGrp="1"/>
          </p:cNvSpPr>
          <p:nvPr>
            <p:ph idx="1"/>
          </p:nvPr>
        </p:nvSpPr>
        <p:spPr/>
        <p:txBody>
          <a:bodyPr>
            <a:normAutofit/>
          </a:bodyPr>
          <a:lstStyle/>
          <a:p>
            <a:r>
              <a:rPr lang="en-US" dirty="0"/>
              <a:t>Attendance at public events</a:t>
            </a:r>
          </a:p>
          <a:p>
            <a:pPr lvl="1"/>
            <a:r>
              <a:rPr lang="en-US" dirty="0"/>
              <a:t>Chilean Yoga Festival</a:t>
            </a:r>
          </a:p>
          <a:p>
            <a:pPr lvl="1"/>
            <a:r>
              <a:rPr lang="en-US" dirty="0"/>
              <a:t>Department of Justice/Community Relations Service </a:t>
            </a:r>
          </a:p>
          <a:p>
            <a:pPr lvl="1"/>
            <a:r>
              <a:rPr lang="en-US" dirty="0"/>
              <a:t>Meeting with SALDEF Executive Director</a:t>
            </a:r>
          </a:p>
          <a:p>
            <a:pPr lvl="1"/>
            <a:r>
              <a:rPr lang="en-US" dirty="0"/>
              <a:t>Baisakhi (Los Angeles)</a:t>
            </a:r>
          </a:p>
          <a:p>
            <a:pPr lvl="1"/>
            <a:r>
              <a:rPr lang="en-US" dirty="0"/>
              <a:t>Sikh Coalition</a:t>
            </a:r>
          </a:p>
          <a:p>
            <a:pPr marL="355600" indent="-342900"/>
            <a:r>
              <a:rPr lang="en-US" dirty="0"/>
              <a:t>Upcoming Events</a:t>
            </a:r>
          </a:p>
          <a:p>
            <a:pPr marL="692150" lvl="1" indent="-342900"/>
            <a:r>
              <a:rPr lang="en-US" dirty="0"/>
              <a:t>German Yoga Festival</a:t>
            </a:r>
          </a:p>
          <a:p>
            <a:pPr marL="692150" lvl="1" indent="-342900"/>
            <a:r>
              <a:rPr lang="en-US" dirty="0"/>
              <a:t>European Yoga Festival</a:t>
            </a:r>
          </a:p>
          <a:p>
            <a:pPr marL="349250" lvl="1" indent="0">
              <a:buNone/>
            </a:pPr>
            <a:endParaRPr lang="en-US" dirty="0"/>
          </a:p>
          <a:p>
            <a:pPr marL="349250" lvl="1" indent="0">
              <a:buNone/>
            </a:pPr>
            <a:endParaRPr lang="en-US" dirty="0"/>
          </a:p>
          <a:p>
            <a:endParaRPr lang="en-US" dirty="0"/>
          </a:p>
          <a:p>
            <a:endParaRPr lang="en-US" dirty="0"/>
          </a:p>
        </p:txBody>
      </p:sp>
    </p:spTree>
    <p:extLst>
      <p:ext uri="{BB962C8B-B14F-4D97-AF65-F5344CB8AC3E}">
        <p14:creationId xmlns:p14="http://schemas.microsoft.com/office/powerpoint/2010/main" val="174489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Statement</a:t>
            </a:r>
          </a:p>
        </p:txBody>
      </p:sp>
      <p:sp>
        <p:nvSpPr>
          <p:cNvPr id="3" name="Content Placeholder 2"/>
          <p:cNvSpPr>
            <a:spLocks noGrp="1"/>
          </p:cNvSpPr>
          <p:nvPr>
            <p:ph idx="1"/>
          </p:nvPr>
        </p:nvSpPr>
        <p:spPr/>
        <p:txBody>
          <a:bodyPr>
            <a:normAutofit lnSpcReduction="10000"/>
          </a:bodyPr>
          <a:lstStyle/>
          <a:p>
            <a:r>
              <a:rPr lang="en-US" dirty="0"/>
              <a:t>With the guidance of God and the grace of the Guru it is the mission of the SSSC to protect, preserve and cultivate the prosperity of the constituent community and its assets; listen to, serve and elevate the constituent community; support the non-profit and for profit entities and the family of constituent communities; and live to and hold the values of the teachings of the Siri Guru </a:t>
            </a:r>
            <a:r>
              <a:rPr lang="en-US" dirty="0" err="1"/>
              <a:t>Granth</a:t>
            </a:r>
            <a:r>
              <a:rPr lang="en-US" dirty="0"/>
              <a:t> Sahib and the Siri Singh Sahib Bhai Sahib </a:t>
            </a:r>
            <a:r>
              <a:rPr lang="en-US" dirty="0" err="1"/>
              <a:t>Harbhajan</a:t>
            </a:r>
            <a:r>
              <a:rPr lang="en-US" dirty="0"/>
              <a:t> Singh Khalsa Yogi Ji: selfless service, compassion, kindness, honesty, integrity, trustworthiness and Guru inspired consciousness. </a:t>
            </a:r>
          </a:p>
        </p:txBody>
      </p:sp>
    </p:spTree>
    <p:extLst>
      <p:ext uri="{BB962C8B-B14F-4D97-AF65-F5344CB8AC3E}">
        <p14:creationId xmlns:p14="http://schemas.microsoft.com/office/powerpoint/2010/main" val="1370999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Ongoing Projects and Discussion Topics</a:t>
            </a:r>
          </a:p>
        </p:txBody>
      </p:sp>
      <p:sp>
        <p:nvSpPr>
          <p:cNvPr id="3" name="Content Placeholder 2"/>
          <p:cNvSpPr>
            <a:spLocks noGrp="1"/>
          </p:cNvSpPr>
          <p:nvPr>
            <p:ph idx="1"/>
          </p:nvPr>
        </p:nvSpPr>
        <p:spPr/>
        <p:txBody>
          <a:bodyPr>
            <a:normAutofit/>
          </a:bodyPr>
          <a:lstStyle/>
          <a:p>
            <a:r>
              <a:rPr lang="en-US" dirty="0"/>
              <a:t>Process Improvement (Lean Six Sigma)</a:t>
            </a:r>
          </a:p>
          <a:p>
            <a:pPr lvl="1"/>
            <a:r>
              <a:rPr lang="en-US" dirty="0"/>
              <a:t>New method of soliciting potential constituent board members</a:t>
            </a:r>
          </a:p>
          <a:p>
            <a:r>
              <a:rPr lang="en-US" dirty="0"/>
              <a:t>Ethics and Professional Standards</a:t>
            </a:r>
          </a:p>
          <a:p>
            <a:r>
              <a:rPr lang="en-US" dirty="0"/>
              <a:t>Sangat Communications Committee</a:t>
            </a:r>
          </a:p>
          <a:p>
            <a:r>
              <a:rPr lang="en-US" dirty="0"/>
              <a:t>Checks and Balances Committee</a:t>
            </a:r>
          </a:p>
          <a:p>
            <a:r>
              <a:rPr lang="en-US" dirty="0"/>
              <a:t>Peace Prayer Day</a:t>
            </a:r>
          </a:p>
          <a:p>
            <a:endParaRPr lang="en-US" dirty="0"/>
          </a:p>
          <a:p>
            <a:endParaRPr lang="en-US" dirty="0"/>
          </a:p>
          <a:p>
            <a:endParaRPr lang="en-US" dirty="0"/>
          </a:p>
        </p:txBody>
      </p:sp>
    </p:spTree>
    <p:extLst>
      <p:ext uri="{BB962C8B-B14F-4D97-AF65-F5344CB8AC3E}">
        <p14:creationId xmlns:p14="http://schemas.microsoft.com/office/powerpoint/2010/main" val="1695632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Statement of the SSSC</a:t>
            </a:r>
          </a:p>
        </p:txBody>
      </p:sp>
      <p:sp>
        <p:nvSpPr>
          <p:cNvPr id="3" name="Content Placeholder 2"/>
          <p:cNvSpPr>
            <a:spLocks noGrp="1"/>
          </p:cNvSpPr>
          <p:nvPr>
            <p:ph idx="1"/>
          </p:nvPr>
        </p:nvSpPr>
        <p:spPr/>
        <p:txBody>
          <a:bodyPr/>
          <a:lstStyle/>
          <a:p>
            <a:endParaRPr lang="en-US" dirty="0"/>
          </a:p>
          <a:p>
            <a:r>
              <a:rPr lang="en-US" dirty="0"/>
              <a:t>To serve, align, and grow our family of organizations for the upliftment of all</a:t>
            </a:r>
          </a:p>
          <a:p>
            <a:pPr marL="0" indent="0">
              <a:buNone/>
            </a:pPr>
            <a:endParaRPr lang="en-US" dirty="0"/>
          </a:p>
          <a:p>
            <a:endParaRPr lang="en-US" dirty="0"/>
          </a:p>
        </p:txBody>
      </p:sp>
    </p:spTree>
    <p:extLst>
      <p:ext uri="{BB962C8B-B14F-4D97-AF65-F5344CB8AC3E}">
        <p14:creationId xmlns:p14="http://schemas.microsoft.com/office/powerpoint/2010/main" val="3692777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Summary </a:t>
            </a:r>
          </a:p>
        </p:txBody>
      </p:sp>
      <p:sp>
        <p:nvSpPr>
          <p:cNvPr id="3" name="Content Placeholder 2"/>
          <p:cNvSpPr>
            <a:spLocks noGrp="1"/>
          </p:cNvSpPr>
          <p:nvPr>
            <p:ph idx="1"/>
          </p:nvPr>
        </p:nvSpPr>
        <p:spPr/>
        <p:txBody>
          <a:bodyPr/>
          <a:lstStyle/>
          <a:p>
            <a:r>
              <a:rPr lang="en-US" dirty="0"/>
              <a:t>Since September 2017 Khalsa Council (7 months)</a:t>
            </a:r>
          </a:p>
          <a:p>
            <a:pPr lvl="1"/>
            <a:r>
              <a:rPr lang="en-US" dirty="0"/>
              <a:t>7 Special Board Meetings* </a:t>
            </a:r>
          </a:p>
          <a:p>
            <a:pPr lvl="1"/>
            <a:r>
              <a:rPr lang="en-US" dirty="0"/>
              <a:t>8 Regular Board Meetings</a:t>
            </a:r>
          </a:p>
          <a:p>
            <a:pPr lvl="1"/>
            <a:r>
              <a:rPr lang="en-US" dirty="0"/>
              <a:t>5 Days of Face to Face Meetings</a:t>
            </a:r>
          </a:p>
          <a:p>
            <a:r>
              <a:rPr lang="en-US" dirty="0"/>
              <a:t>*Still working in a litigation environment and litigation sensitive issues must be presented and addressed in Special meetings</a:t>
            </a:r>
          </a:p>
          <a:p>
            <a:pPr lvl="1"/>
            <a:endParaRPr lang="en-US" dirty="0"/>
          </a:p>
          <a:p>
            <a:pPr marL="349250" lvl="1" indent="0">
              <a:buNone/>
            </a:pPr>
            <a:endParaRPr lang="en-US" dirty="0">
              <a:solidFill>
                <a:schemeClr val="tx1"/>
              </a:solidFill>
            </a:endParaRPr>
          </a:p>
          <a:p>
            <a:pPr lvl="1"/>
            <a:endParaRPr lang="en-US" dirty="0"/>
          </a:p>
          <a:p>
            <a:endParaRPr lang="en-US" dirty="0"/>
          </a:p>
        </p:txBody>
      </p:sp>
    </p:spTree>
    <p:extLst>
      <p:ext uri="{BB962C8B-B14F-4D97-AF65-F5344CB8AC3E}">
        <p14:creationId xmlns:p14="http://schemas.microsoft.com/office/powerpoint/2010/main" val="91564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Nonprofits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351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sz="4000" dirty="0"/>
            </a:br>
            <a:br>
              <a:rPr lang="en-US" sz="4000" dirty="0"/>
            </a:br>
            <a:br>
              <a:rPr lang="en-US" sz="4000" dirty="0"/>
            </a:br>
            <a:br>
              <a:rPr lang="en-US" sz="4000" dirty="0"/>
            </a:br>
            <a:br>
              <a:rPr lang="en-US" sz="4000" dirty="0"/>
            </a:br>
            <a:br>
              <a:rPr lang="en-US" sz="4000" dirty="0"/>
            </a:br>
            <a:br>
              <a:rPr lang="en-US" sz="4000" dirty="0"/>
            </a:br>
            <a:r>
              <a:rPr lang="en-US" sz="4000" dirty="0"/>
              <a:t>Actions of the SSSC - Non-Profit Governance and Structure</a:t>
            </a:r>
            <a:r>
              <a:rPr lang="en-US" dirty="0"/>
              <a:t>	</a:t>
            </a:r>
          </a:p>
        </p:txBody>
      </p:sp>
      <p:sp>
        <p:nvSpPr>
          <p:cNvPr id="3" name="Content Placeholder 2"/>
          <p:cNvSpPr>
            <a:spLocks noGrp="1"/>
          </p:cNvSpPr>
          <p:nvPr>
            <p:ph idx="1"/>
          </p:nvPr>
        </p:nvSpPr>
        <p:spPr>
          <a:xfrm>
            <a:off x="549275" y="1588478"/>
            <a:ext cx="8042276" cy="4343400"/>
          </a:xfrm>
        </p:spPr>
        <p:txBody>
          <a:bodyPr>
            <a:normAutofit fontScale="92500" lnSpcReduction="10000"/>
          </a:bodyPr>
          <a:lstStyle/>
          <a:p>
            <a:pPr marL="0" indent="0">
              <a:buNone/>
            </a:pPr>
            <a:r>
              <a:rPr lang="en-US" sz="3300" b="1" dirty="0"/>
              <a:t>Board Appointments</a:t>
            </a:r>
          </a:p>
          <a:p>
            <a:r>
              <a:rPr lang="en-US" dirty="0"/>
              <a:t>Appointment of the following SSSC Board members to the Board of Unto Infinity for one year. This board has some legal authority over KIT BV and KIIT but has minimal responsibility.</a:t>
            </a:r>
          </a:p>
          <a:p>
            <a:pPr lvl="1"/>
            <a:r>
              <a:rPr lang="en-US" dirty="0"/>
              <a:t>Amrit Singh </a:t>
            </a:r>
          </a:p>
          <a:p>
            <a:pPr lvl="1"/>
            <a:r>
              <a:rPr lang="en-US" dirty="0" err="1"/>
              <a:t>Dharm</a:t>
            </a:r>
            <a:r>
              <a:rPr lang="en-US" dirty="0"/>
              <a:t> Singh</a:t>
            </a:r>
          </a:p>
          <a:p>
            <a:pPr lvl="1"/>
            <a:r>
              <a:rPr lang="en-US" dirty="0"/>
              <a:t>Gurutej Singh </a:t>
            </a:r>
          </a:p>
          <a:p>
            <a:pPr lvl="1"/>
            <a:r>
              <a:rPr lang="en-US" dirty="0"/>
              <a:t>Krishna Kaur</a:t>
            </a:r>
          </a:p>
          <a:p>
            <a:pPr lvl="1"/>
            <a:r>
              <a:rPr lang="en-US" dirty="0"/>
              <a:t>Sat Bachan Kaur</a:t>
            </a:r>
          </a:p>
          <a:p>
            <a:pPr lvl="1"/>
            <a:r>
              <a:rPr lang="en-US" dirty="0"/>
              <a:t>Viriam Singh </a:t>
            </a:r>
          </a:p>
          <a:p>
            <a:pPr lvl="1"/>
            <a:endParaRPr lang="en-US" dirty="0"/>
          </a:p>
        </p:txBody>
      </p:sp>
    </p:spTree>
    <p:extLst>
      <p:ext uri="{BB962C8B-B14F-4D97-AF65-F5344CB8AC3E}">
        <p14:creationId xmlns:p14="http://schemas.microsoft.com/office/powerpoint/2010/main" val="2107437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FF0000"/>
                </a:solidFill>
              </a:rPr>
              <a:t>															</a:t>
            </a:r>
            <a:r>
              <a:rPr lang="en-US" sz="3600" dirty="0"/>
              <a:t>Actions of the SSSC - Nonprofit Governance and Structure</a:t>
            </a:r>
          </a:p>
        </p:txBody>
      </p:sp>
      <p:sp>
        <p:nvSpPr>
          <p:cNvPr id="3" name="Content Placeholder 2"/>
          <p:cNvSpPr>
            <a:spLocks noGrp="1"/>
          </p:cNvSpPr>
          <p:nvPr>
            <p:ph idx="1"/>
          </p:nvPr>
        </p:nvSpPr>
        <p:spPr>
          <a:xfrm>
            <a:off x="549275" y="1607821"/>
            <a:ext cx="8042276" cy="4343400"/>
          </a:xfrm>
        </p:spPr>
        <p:txBody>
          <a:bodyPr>
            <a:normAutofit/>
          </a:bodyPr>
          <a:lstStyle/>
          <a:p>
            <a:pPr lvl="1"/>
            <a:r>
              <a:rPr lang="en-US" dirty="0"/>
              <a:t>Standardized bylaws for KRI, </a:t>
            </a:r>
            <a:r>
              <a:rPr lang="en-US" dirty="0" err="1"/>
              <a:t>Sikhnet</a:t>
            </a:r>
            <a:r>
              <a:rPr lang="en-US" dirty="0"/>
              <a:t>, and SDEI</a:t>
            </a:r>
          </a:p>
          <a:p>
            <a:pPr lvl="1"/>
            <a:r>
              <a:rPr lang="en-US" dirty="0"/>
              <a:t>Bylaws still under consideration</a:t>
            </a:r>
          </a:p>
          <a:p>
            <a:pPr lvl="2"/>
            <a:r>
              <a:rPr lang="en-US" dirty="0"/>
              <a:t>3HO Foundation </a:t>
            </a:r>
            <a:r>
              <a:rPr lang="mr-IN" dirty="0"/>
              <a:t>–</a:t>
            </a:r>
            <a:r>
              <a:rPr lang="en-US" dirty="0"/>
              <a:t> outstanding issue is Director of Spiritual Trust position</a:t>
            </a:r>
          </a:p>
          <a:p>
            <a:pPr lvl="2"/>
            <a:r>
              <a:rPr lang="en-US" dirty="0"/>
              <a:t>Sikh Dharma International </a:t>
            </a:r>
            <a:r>
              <a:rPr lang="mr-IN" dirty="0"/>
              <a:t>–</a:t>
            </a:r>
            <a:r>
              <a:rPr lang="en-US" dirty="0"/>
              <a:t> a number of issues unique to SDI to resolve. Several meetings have occurred.  </a:t>
            </a:r>
          </a:p>
          <a:p>
            <a:pPr lvl="1"/>
            <a:r>
              <a:rPr lang="en-US" dirty="0"/>
              <a:t>Mission Commission, chaired by Sardarni Guru Amrit Kaur, active in working with nonprofits</a:t>
            </a:r>
          </a:p>
          <a:p>
            <a:pPr lvl="2"/>
            <a:r>
              <a:rPr lang="en-US" dirty="0"/>
              <a:t>Working various projects </a:t>
            </a:r>
          </a:p>
          <a:p>
            <a:pPr lvl="3"/>
            <a:r>
              <a:rPr lang="en-US" dirty="0"/>
              <a:t>Fundraising, Market Surveys, Leadership</a:t>
            </a:r>
          </a:p>
        </p:txBody>
      </p:sp>
    </p:spTree>
    <p:extLst>
      <p:ext uri="{BB962C8B-B14F-4D97-AF65-F5344CB8AC3E}">
        <p14:creationId xmlns:p14="http://schemas.microsoft.com/office/powerpoint/2010/main" val="3127504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FF0000"/>
                </a:solidFill>
              </a:rPr>
              <a:t>															</a:t>
            </a:r>
            <a:r>
              <a:rPr lang="en-US" sz="3600" dirty="0"/>
              <a:t>Actions of the SSSC - Nonprofit Governance and Structure</a:t>
            </a:r>
          </a:p>
        </p:txBody>
      </p:sp>
      <p:sp>
        <p:nvSpPr>
          <p:cNvPr id="3" name="Content Placeholder 2"/>
          <p:cNvSpPr>
            <a:spLocks noGrp="1"/>
          </p:cNvSpPr>
          <p:nvPr>
            <p:ph idx="1"/>
          </p:nvPr>
        </p:nvSpPr>
        <p:spPr>
          <a:xfrm>
            <a:off x="549275" y="1607821"/>
            <a:ext cx="8042276" cy="4343400"/>
          </a:xfrm>
        </p:spPr>
        <p:txBody>
          <a:bodyPr>
            <a:normAutofit/>
          </a:bodyPr>
          <a:lstStyle/>
          <a:p>
            <a:pPr lvl="1"/>
            <a:r>
              <a:rPr lang="en-US" dirty="0"/>
              <a:t>Participation in monthly CEO Meetings </a:t>
            </a:r>
          </a:p>
          <a:p>
            <a:pPr lvl="2"/>
            <a:r>
              <a:rPr lang="en-US" dirty="0"/>
              <a:t>Building Collaborative Relationships </a:t>
            </a:r>
          </a:p>
          <a:p>
            <a:pPr lvl="2"/>
            <a:r>
              <a:rPr lang="en-US" dirty="0"/>
              <a:t>KIIT Endowment proposal</a:t>
            </a:r>
          </a:p>
          <a:p>
            <a:pPr lvl="2"/>
            <a:r>
              <a:rPr lang="en-US" dirty="0"/>
              <a:t>Non Profit Health Insurance </a:t>
            </a:r>
          </a:p>
          <a:p>
            <a:pPr lvl="2"/>
            <a:r>
              <a:rPr lang="en-US" dirty="0"/>
              <a:t>50</a:t>
            </a:r>
            <a:r>
              <a:rPr lang="en-US" baseline="30000" dirty="0"/>
              <a:t>th</a:t>
            </a:r>
            <a:r>
              <a:rPr lang="en-US" dirty="0"/>
              <a:t> Anniversary Celebration </a:t>
            </a:r>
          </a:p>
        </p:txBody>
      </p:sp>
    </p:spTree>
    <p:extLst>
      <p:ext uri="{BB962C8B-B14F-4D97-AF65-F5344CB8AC3E}">
        <p14:creationId xmlns:p14="http://schemas.microsoft.com/office/powerpoint/2010/main" val="749835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For-Profits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57714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13896</TotalTime>
  <Words>1243</Words>
  <Application>Microsoft Macintosh PowerPoint</Application>
  <PresentationFormat>On-screen Show (4:3)</PresentationFormat>
  <Paragraphs>114</Paragraphs>
  <Slides>20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News Gothic MT</vt:lpstr>
      <vt:lpstr>Wingdings 2</vt:lpstr>
      <vt:lpstr>Breeze</vt:lpstr>
      <vt:lpstr>Siri Singh Sahib Corporation  </vt:lpstr>
      <vt:lpstr>Mission Statement</vt:lpstr>
      <vt:lpstr>Vision Statement of the SSSC</vt:lpstr>
      <vt:lpstr>Meeting Summary </vt:lpstr>
      <vt:lpstr>Nonprofits</vt:lpstr>
      <vt:lpstr>       Actions of the SSSC - Non-Profit Governance and Structure </vt:lpstr>
      <vt:lpstr>               Actions of the SSSC - Nonprofit Governance and Structure</vt:lpstr>
      <vt:lpstr>               Actions of the SSSC - Nonprofit Governance and Structure</vt:lpstr>
      <vt:lpstr>For-Profits</vt:lpstr>
      <vt:lpstr>Actions of the SSSC For Profits</vt:lpstr>
      <vt:lpstr>Actions of the SSSC For-Profits</vt:lpstr>
      <vt:lpstr>SSSC Governance and Process</vt:lpstr>
      <vt:lpstr>Actions of the SSSC-Governance Process and Procedure</vt:lpstr>
      <vt:lpstr>Actions of the SSSC-Governance Process and Procedure</vt:lpstr>
      <vt:lpstr>Actions of the SSSC-Governance Process and Procedure</vt:lpstr>
      <vt:lpstr>Actions of the SSSC-Governance Process and Procedure</vt:lpstr>
      <vt:lpstr>Actions of the SSSC-Governance Process and Procedure</vt:lpstr>
      <vt:lpstr>Actions of the SSSC-Governance Process and Procedure</vt:lpstr>
      <vt:lpstr>Outreach Efforts</vt:lpstr>
      <vt:lpstr>Ongoing Projects and Discussion Topics</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Siri Singh Sahib Corporation</dc:title>
  <dc:subject/>
  <dc:creator>Satwant Khalsa</dc:creator>
  <cp:keywords/>
  <dc:description/>
  <cp:lastModifiedBy>Satwant Singh Khalsa</cp:lastModifiedBy>
  <cp:revision>118</cp:revision>
  <dcterms:created xsi:type="dcterms:W3CDTF">2016-09-15T18:08:54Z</dcterms:created>
  <dcterms:modified xsi:type="dcterms:W3CDTF">2018-04-18T21:31:12Z</dcterms:modified>
  <cp:category/>
</cp:coreProperties>
</file>